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87" r:id="rId2"/>
    <p:sldId id="360" r:id="rId3"/>
    <p:sldId id="273" r:id="rId4"/>
    <p:sldId id="281" r:id="rId5"/>
    <p:sldId id="294" r:id="rId6"/>
    <p:sldId id="282" r:id="rId7"/>
    <p:sldId id="283" r:id="rId8"/>
    <p:sldId id="387" r:id="rId9"/>
    <p:sldId id="284" r:id="rId10"/>
    <p:sldId id="352" r:id="rId11"/>
    <p:sldId id="285" r:id="rId12"/>
    <p:sldId id="286" r:id="rId13"/>
    <p:sldId id="262" r:id="rId14"/>
    <p:sldId id="312" r:id="rId15"/>
    <p:sldId id="313" r:id="rId16"/>
    <p:sldId id="291" r:id="rId17"/>
    <p:sldId id="263" r:id="rId18"/>
    <p:sldId id="292" r:id="rId19"/>
    <p:sldId id="362" r:id="rId20"/>
    <p:sldId id="331" r:id="rId21"/>
    <p:sldId id="293" r:id="rId22"/>
    <p:sldId id="368" r:id="rId23"/>
    <p:sldId id="370" r:id="rId24"/>
    <p:sldId id="371" r:id="rId25"/>
    <p:sldId id="372" r:id="rId26"/>
    <p:sldId id="373" r:id="rId27"/>
    <p:sldId id="382" r:id="rId28"/>
    <p:sldId id="303" r:id="rId29"/>
    <p:sldId id="306" r:id="rId30"/>
    <p:sldId id="318" r:id="rId31"/>
    <p:sldId id="326" r:id="rId32"/>
    <p:sldId id="319" r:id="rId33"/>
    <p:sldId id="374" r:id="rId34"/>
    <p:sldId id="271" r:id="rId35"/>
    <p:sldId id="310" r:id="rId36"/>
    <p:sldId id="311" r:id="rId37"/>
    <p:sldId id="375" r:id="rId38"/>
    <p:sldId id="270" r:id="rId39"/>
    <p:sldId id="384" r:id="rId40"/>
    <p:sldId id="304" r:id="rId41"/>
    <p:sldId id="333" r:id="rId42"/>
    <p:sldId id="328" r:id="rId43"/>
    <p:sldId id="343" r:id="rId44"/>
    <p:sldId id="341" r:id="rId45"/>
    <p:sldId id="344" r:id="rId46"/>
    <p:sldId id="267" r:id="rId47"/>
    <p:sldId id="337" r:id="rId48"/>
    <p:sldId id="363" r:id="rId49"/>
    <p:sldId id="347" r:id="rId50"/>
    <p:sldId id="338" r:id="rId51"/>
    <p:sldId id="386" r:id="rId52"/>
    <p:sldId id="383" r:id="rId53"/>
    <p:sldId id="376" r:id="rId54"/>
    <p:sldId id="377" r:id="rId55"/>
    <p:sldId id="378" r:id="rId56"/>
    <p:sldId id="379" r:id="rId57"/>
    <p:sldId id="336" r:id="rId58"/>
    <p:sldId id="348" r:id="rId59"/>
    <p:sldId id="366" r:id="rId60"/>
    <p:sldId id="380" r:id="rId61"/>
    <p:sldId id="385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40" userDrawn="1">
          <p15:clr>
            <a:srgbClr val="A4A3A4"/>
          </p15:clr>
        </p15:guide>
        <p15:guide id="4" pos="40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CC0099"/>
    <a:srgbClr val="CC99FF"/>
    <a:srgbClr val="00CC99"/>
    <a:srgbClr val="00FFCC"/>
    <a:srgbClr val="66CCFF"/>
    <a:srgbClr val="401B5B"/>
    <a:srgbClr val="CC9900"/>
    <a:srgbClr val="FFD869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501" y="27"/>
      </p:cViewPr>
      <p:guideLst>
        <p:guide orient="horz" pos="2160"/>
        <p:guide pos="3840"/>
        <p:guide pos="3940"/>
        <p:guide pos="40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notesMaster" Target="notesMasters/notesMaster1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slide" Target="slides/slide60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presProps" Target="presProps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tableStyles" Target="tableStyles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B340D-8BF9-47E2-ADCC-EECF5ED5FF7F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9DE6E-B1D7-4C68-B9F7-125B5328B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7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 /><Relationship Id="rId1" Type="http://schemas.openxmlformats.org/officeDocument/2006/relationships/notesMaster" Target="../notesMasters/notesMaster1.xml" 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 /><Relationship Id="rId1" Type="http://schemas.openxmlformats.org/officeDocument/2006/relationships/notesMaster" Target="../notesMasters/notesMaster1.xml" 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 /><Relationship Id="rId1" Type="http://schemas.openxmlformats.org/officeDocument/2006/relationships/notesMaster" Target="../notesMasters/notesMaster1.xml" 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 /><Relationship Id="rId1" Type="http://schemas.openxmlformats.org/officeDocument/2006/relationships/notesMaster" Target="../notesMasters/notesMaster1.xml" 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 /><Relationship Id="rId1" Type="http://schemas.openxmlformats.org/officeDocument/2006/relationships/notesMaster" Target="../notesMasters/notesMaster1.xml" 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 /><Relationship Id="rId1" Type="http://schemas.openxmlformats.org/officeDocument/2006/relationships/notesMaster" Target="../notesMasters/notesMaster1.xml" 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 /><Relationship Id="rId1" Type="http://schemas.openxmlformats.org/officeDocument/2006/relationships/notesMaster" Target="../notesMasters/notesMaster1.xml" 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 /><Relationship Id="rId1" Type="http://schemas.openxmlformats.org/officeDocument/2006/relationships/notesMaster" Target="../notesMasters/notesMaster1.xml" 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 /><Relationship Id="rId1" Type="http://schemas.openxmlformats.org/officeDocument/2006/relationships/notesMaster" Target="../notesMasters/notesMaster1.xml" 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 /><Relationship Id="rId1" Type="http://schemas.openxmlformats.org/officeDocument/2006/relationships/notesMaster" Target="../notesMasters/notesMaster1.xml" 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 /><Relationship Id="rId1" Type="http://schemas.openxmlformats.org/officeDocument/2006/relationships/notesMaster" Target="../notesMasters/notesMaster1.xml" 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 /><Relationship Id="rId1" Type="http://schemas.openxmlformats.org/officeDocument/2006/relationships/notesMaster" Target="../notesMasters/notesMaster1.xml" 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 /><Relationship Id="rId1" Type="http://schemas.openxmlformats.org/officeDocument/2006/relationships/notesMaster" Target="../notesMasters/notesMaster1.xml" 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 /><Relationship Id="rId1" Type="http://schemas.openxmlformats.org/officeDocument/2006/relationships/notesMaster" Target="../notesMasters/notesMaster1.xml" 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 /><Relationship Id="rId1" Type="http://schemas.openxmlformats.org/officeDocument/2006/relationships/notesMaster" Target="../notesMasters/notesMaster1.xml" 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 /><Relationship Id="rId1" Type="http://schemas.openxmlformats.org/officeDocument/2006/relationships/notesMaster" Target="../notesMasters/notesMaster1.xml" 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 /><Relationship Id="rId1" Type="http://schemas.openxmlformats.org/officeDocument/2006/relationships/notesMaster" Target="../notesMasters/notesMaster1.xml" 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618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75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50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90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98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499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91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04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90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762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69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107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7043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958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9DE6E-B1D7-4C68-B9F7-125B5328B0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217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9DE6E-B1D7-4C68-B9F7-125B5328B0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693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9DE6E-B1D7-4C68-B9F7-125B5328B0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111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9DE6E-B1D7-4C68-B9F7-125B5328B0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26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9DE6E-B1D7-4C68-B9F7-125B5328B0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8862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9493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758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08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9521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7210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6749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9334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91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648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7975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6573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6903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2873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517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996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3000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231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534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2085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784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988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057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807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386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51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2759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357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483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024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1908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2026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090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535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536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046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56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7868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80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281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606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9DE6E-B1D7-4C68-B9F7-125B5328B07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64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FFFF-B356-4EA8-9628-7A1030C80596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C947C-CE48-4F59-BAF2-289E8DCAF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2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FFFF-B356-4EA8-9628-7A1030C80596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C947C-CE48-4F59-BAF2-289E8DCAF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7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FFFF-B356-4EA8-9628-7A1030C80596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C947C-CE48-4F59-BAF2-289E8DCAF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FFFF-B356-4EA8-9628-7A1030C80596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C947C-CE48-4F59-BAF2-289E8DCAF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90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FFFF-B356-4EA8-9628-7A1030C80596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C947C-CE48-4F59-BAF2-289E8DCAF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6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FFFF-B356-4EA8-9628-7A1030C80596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C947C-CE48-4F59-BAF2-289E8DCAF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2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FFFF-B356-4EA8-9628-7A1030C80596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C947C-CE48-4F59-BAF2-289E8DCAF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FFFF-B356-4EA8-9628-7A1030C80596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C947C-CE48-4F59-BAF2-289E8DCAF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FFFF-B356-4EA8-9628-7A1030C80596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C947C-CE48-4F59-BAF2-289E8DCAF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FFFF-B356-4EA8-9628-7A1030C80596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C947C-CE48-4F59-BAF2-289E8DCAF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1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FFFF-B356-4EA8-9628-7A1030C80596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C947C-CE48-4F59-BAF2-289E8DCAF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9000">
              <a:srgbClr val="660066"/>
            </a:gs>
            <a:gs pos="75000">
              <a:srgbClr val="660066"/>
            </a:gs>
            <a:gs pos="40000">
              <a:srgbClr val="7030A0"/>
            </a:gs>
            <a:gs pos="5000">
              <a:srgbClr val="7030A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9FFFF-B356-4EA8-9628-7A1030C80596}" type="datetimeFigureOut">
              <a:rPr lang="en-US" smtClean="0"/>
              <a:t>7/25/2023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C947C-CE48-4F59-BAF2-289E8DCAFC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49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6" Type="http://schemas.openxmlformats.org/officeDocument/2006/relationships/image" Target="../media/image2.png" /><Relationship Id="rId5" Type="http://schemas.openxmlformats.org/officeDocument/2006/relationships/image" Target="../media/image1.jpg" /><Relationship Id="rId4" Type="http://schemas.openxmlformats.org/officeDocument/2006/relationships/notesSlide" Target="../notesSlides/notesSlide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3.jpg" /><Relationship Id="rId4" Type="http://schemas.openxmlformats.org/officeDocument/2006/relationships/image" Target="../media/image22.jp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1.jpg" /><Relationship Id="rId4" Type="http://schemas.openxmlformats.org/officeDocument/2006/relationships/image" Target="../media/image23.jp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2.jpg" /><Relationship Id="rId4" Type="http://schemas.openxmlformats.org/officeDocument/2006/relationships/image" Target="../media/image21.jpg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7" Type="http://schemas.openxmlformats.org/officeDocument/2006/relationships/image" Target="../media/image32.jpe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1.jpeg" /><Relationship Id="rId5" Type="http://schemas.openxmlformats.org/officeDocument/2006/relationships/image" Target="../media/image30.jpeg" /><Relationship Id="rId4" Type="http://schemas.openxmlformats.org/officeDocument/2006/relationships/image" Target="../media/image29.jpe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7" Type="http://schemas.openxmlformats.org/officeDocument/2006/relationships/image" Target="../media/image36.jpe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5.jpeg" /><Relationship Id="rId5" Type="http://schemas.openxmlformats.org/officeDocument/2006/relationships/image" Target="../media/image31.jpeg" /><Relationship Id="rId4" Type="http://schemas.openxmlformats.org/officeDocument/2006/relationships/image" Target="../media/image34.jpe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7" Type="http://schemas.openxmlformats.org/officeDocument/2006/relationships/image" Target="../media/image34.jpe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6.jpeg" /><Relationship Id="rId5" Type="http://schemas.openxmlformats.org/officeDocument/2006/relationships/image" Target="../media/image35.jpeg" /><Relationship Id="rId4" Type="http://schemas.openxmlformats.org/officeDocument/2006/relationships/image" Target="../media/image33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7" Type="http://schemas.openxmlformats.org/officeDocument/2006/relationships/image" Target="../media/image33.jpe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4.jpeg" /><Relationship Id="rId5" Type="http://schemas.openxmlformats.org/officeDocument/2006/relationships/image" Target="../media/image36.jpeg" /><Relationship Id="rId4" Type="http://schemas.openxmlformats.org/officeDocument/2006/relationships/image" Target="../media/image31.jpe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7" Type="http://schemas.openxmlformats.org/officeDocument/2006/relationships/image" Target="../media/image31.jpe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3.jpeg" /><Relationship Id="rId5" Type="http://schemas.openxmlformats.org/officeDocument/2006/relationships/image" Target="../media/image34.jpeg" /><Relationship Id="rId4" Type="http://schemas.openxmlformats.org/officeDocument/2006/relationships/image" Target="../media/image35.jpe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8.jpe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0.jpeg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.jpeg" /><Relationship Id="rId4" Type="http://schemas.openxmlformats.org/officeDocument/2006/relationships/image" Target="../media/image4.jpe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 /><Relationship Id="rId2" Type="http://schemas.openxmlformats.org/officeDocument/2006/relationships/notesSlide" Target="../notesSlides/notesSlide30.xml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 /><Relationship Id="rId2" Type="http://schemas.openxmlformats.org/officeDocument/2006/relationships/notesSlide" Target="../notesSlides/notesSlide31.xml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notesSlide" Target="../notesSlides/notesSlide32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46.jpeg" /><Relationship Id="rId5" Type="http://schemas.openxmlformats.org/officeDocument/2006/relationships/image" Target="../media/image45.jpeg" /><Relationship Id="rId4" Type="http://schemas.openxmlformats.org/officeDocument/2006/relationships/image" Target="../media/image44.jpeg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 /><Relationship Id="rId2" Type="http://schemas.openxmlformats.org/officeDocument/2006/relationships/notesSlide" Target="../notesSlides/notesSlide34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8.pn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 /><Relationship Id="rId2" Type="http://schemas.openxmlformats.org/officeDocument/2006/relationships/notesSlide" Target="../notesSlides/notesSlide35.xml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 /><Relationship Id="rId2" Type="http://schemas.openxmlformats.org/officeDocument/2006/relationships/notesSlide" Target="../notesSlides/notesSlide36.xml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 /><Relationship Id="rId2" Type="http://schemas.openxmlformats.org/officeDocument/2006/relationships/notesSlide" Target="../notesSlides/notesSlide37.xml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.png" /><Relationship Id="rId4" Type="http://schemas.openxmlformats.org/officeDocument/2006/relationships/image" Target="../media/image7.jpeg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 /><Relationship Id="rId2" Type="http://schemas.openxmlformats.org/officeDocument/2006/relationships/notesSlide" Target="../notesSlides/notesSlide40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4.jpg" /><Relationship Id="rId4" Type="http://schemas.openxmlformats.org/officeDocument/2006/relationships/image" Target="../media/image53.jpeg" 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notesSlide" Target="../notesSlides/notesSlide41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6.jpg" 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 /><Relationship Id="rId2" Type="http://schemas.openxmlformats.org/officeDocument/2006/relationships/notesSlide" Target="../notesSlides/notesSlide42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8.jpeg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 /><Relationship Id="rId2" Type="http://schemas.openxmlformats.org/officeDocument/2006/relationships/notesSlide" Target="../notesSlides/notesSlide43.xml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 /><Relationship Id="rId2" Type="http://schemas.openxmlformats.org/officeDocument/2006/relationships/notesSlide" Target="../notesSlides/notesSlide44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2.JPG" /><Relationship Id="rId5" Type="http://schemas.microsoft.com/office/2007/relationships/hdphoto" Target="../media/hdphoto1.wdp" /><Relationship Id="rId4" Type="http://schemas.openxmlformats.org/officeDocument/2006/relationships/image" Target="../media/image61.png" 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 /><Relationship Id="rId2" Type="http://schemas.openxmlformats.org/officeDocument/2006/relationships/notesSlide" Target="../notesSlides/notesSlide45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0.png" /><Relationship Id="rId5" Type="http://schemas.openxmlformats.org/officeDocument/2006/relationships/image" Target="../media/image62.JPG" /><Relationship Id="rId4" Type="http://schemas.microsoft.com/office/2007/relationships/hdphoto" Target="../media/hdphoto1.wdp" 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 /><Relationship Id="rId2" Type="http://schemas.openxmlformats.org/officeDocument/2006/relationships/notesSlide" Target="../notesSlides/notesSlide46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3.JPG" /><Relationship Id="rId4" Type="http://schemas.openxmlformats.org/officeDocument/2006/relationships/image" Target="../media/image62.JPG" 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 /><Relationship Id="rId2" Type="http://schemas.openxmlformats.org/officeDocument/2006/relationships/notesSlide" Target="../notesSlides/notesSlide47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5.jpeg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 /><Relationship Id="rId2" Type="http://schemas.openxmlformats.org/officeDocument/2006/relationships/notesSlide" Target="../notesSlides/notesSlide48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7.jpeg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 /><Relationship Id="rId2" Type="http://schemas.openxmlformats.org/officeDocument/2006/relationships/notesSlide" Target="../notesSlides/notesSlide49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71.jpg" /><Relationship Id="rId5" Type="http://schemas.openxmlformats.org/officeDocument/2006/relationships/image" Target="../media/image70.jpg" /><Relationship Id="rId4" Type="http://schemas.openxmlformats.org/officeDocument/2006/relationships/image" Target="../media/image69.jp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 /><Relationship Id="rId2" Type="http://schemas.openxmlformats.org/officeDocument/2006/relationships/notesSlide" Target="../notesSlides/notesSlide50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74.jpg" /><Relationship Id="rId4" Type="http://schemas.openxmlformats.org/officeDocument/2006/relationships/image" Target="../media/image73.jpg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 /><Relationship Id="rId2" Type="http://schemas.openxmlformats.org/officeDocument/2006/relationships/notesSlide" Target="../notesSlides/notesSlide53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6.jpeg" 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 /><Relationship Id="rId2" Type="http://schemas.openxmlformats.org/officeDocument/2006/relationships/notesSlide" Target="../notesSlides/notesSlide54.xml" /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 /><Relationship Id="rId2" Type="http://schemas.openxmlformats.org/officeDocument/2006/relationships/notesSlide" Target="../notesSlides/notesSlide55.xml" /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 /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 /><Relationship Id="rId2" Type="http://schemas.openxmlformats.org/officeDocument/2006/relationships/notesSlide" Target="../notesSlides/notesSlide57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0.png" 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 /><Relationship Id="rId2" Type="http://schemas.openxmlformats.org/officeDocument/2006/relationships/notesSlide" Target="../notesSlides/notesSlide58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0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cppa.lk/" TargetMode="External" /><Relationship Id="rId2" Type="http://schemas.openxmlformats.org/officeDocument/2006/relationships/notesSlide" Target="../notesSlides/notesSlide59.xml" /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 /><Relationship Id="rId3" Type="http://schemas.openxmlformats.org/officeDocument/2006/relationships/image" Target="../media/image11.jpeg" /><Relationship Id="rId7" Type="http://schemas.openxmlformats.org/officeDocument/2006/relationships/image" Target="../media/image15.jpe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4.jpeg" /><Relationship Id="rId5" Type="http://schemas.openxmlformats.org/officeDocument/2006/relationships/image" Target="../media/image13.jpeg" /><Relationship Id="rId4" Type="http://schemas.openxmlformats.org/officeDocument/2006/relationships/image" Target="../media/image12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8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house with a brown roof&#10;&#10;Description automatically generated">
            <a:extLst>
              <a:ext uri="{FF2B5EF4-FFF2-40B4-BE49-F238E27FC236}">
                <a16:creationId xmlns:a16="http://schemas.microsoft.com/office/drawing/2014/main" id="{34971C81-C577-2EC1-1EEB-E00524C3332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54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EA2385-52B1-A166-14B3-9098B0CAAF3E}"/>
              </a:ext>
            </a:extLst>
          </p:cNvPr>
          <p:cNvSpPr txBox="1"/>
          <p:nvPr/>
        </p:nvSpPr>
        <p:spPr>
          <a:xfrm>
            <a:off x="1291936" y="5454458"/>
            <a:ext cx="975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Bishop’s College Past Pupils’ Association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Annual General Meeting 2023</a:t>
            </a:r>
          </a:p>
        </p:txBody>
      </p:sp>
      <p:pic>
        <p:nvPicPr>
          <p:cNvPr id="2" name="Jung_Kook_ft_BTS_-_Dreamers_FIFA_World_Cup_2022__Niggaloaded.com.ng">
            <a:hlinkClick r:id="" action="ppaction://media"/>
            <a:extLst>
              <a:ext uri="{FF2B5EF4-FFF2-40B4-BE49-F238E27FC236}">
                <a16:creationId xmlns:a16="http://schemas.microsoft.com/office/drawing/2014/main" id="{C8CE1973-FF1E-9071-32DB-F2A76ACDF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20099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17229" y="1232681"/>
            <a:ext cx="5569527" cy="42879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“You  should never view your challenges as a disadvantage. Instead, its important for you to understand that your experience facing and overcoming adversity is actually one of your biggest advantages.” </a:t>
            </a:r>
          </a:p>
        </p:txBody>
      </p:sp>
      <p:sp>
        <p:nvSpPr>
          <p:cNvPr id="5" name="Rectangle 4"/>
          <p:cNvSpPr/>
          <p:nvPr/>
        </p:nvSpPr>
        <p:spPr>
          <a:xfrm>
            <a:off x="7873710" y="5025360"/>
            <a:ext cx="2405495" cy="39139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MICHELLE OBAMA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64" y="425654"/>
            <a:ext cx="6200116" cy="5902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657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0095" y="1736203"/>
            <a:ext cx="749787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 didn’t let the pandemic stop us……</a:t>
            </a:r>
          </a:p>
        </p:txBody>
      </p:sp>
    </p:spTree>
    <p:extLst>
      <p:ext uri="{BB962C8B-B14F-4D97-AF65-F5344CB8AC3E}">
        <p14:creationId xmlns:p14="http://schemas.microsoft.com/office/powerpoint/2010/main" val="100626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7737" y="1243358"/>
            <a:ext cx="749787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Bishopians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from across the world rallied to lend a helping hand</a:t>
            </a:r>
          </a:p>
        </p:txBody>
      </p:sp>
    </p:spTree>
    <p:extLst>
      <p:ext uri="{BB962C8B-B14F-4D97-AF65-F5344CB8AC3E}">
        <p14:creationId xmlns:p14="http://schemas.microsoft.com/office/powerpoint/2010/main" val="116668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935" y="1665565"/>
            <a:ext cx="3172116" cy="2530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9611" y="1665565"/>
            <a:ext cx="3475205" cy="2530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63" y="361726"/>
            <a:ext cx="7018073" cy="5263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/>
          <p:cNvSpPr/>
          <p:nvPr/>
        </p:nvSpPr>
        <p:spPr>
          <a:xfrm>
            <a:off x="1171649" y="5713773"/>
            <a:ext cx="104837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Sponsorship of school fees/scholarships for 52 students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00182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">
        <p159:morph option="byObject"/>
      </p:transition>
    </mc:Choice>
    <mc:Fallback xmlns="">
      <p:transition spd="slow" advClick="0" advTm="15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3" b="11393"/>
          <a:stretch/>
        </p:blipFill>
        <p:spPr>
          <a:xfrm>
            <a:off x="9546406" y="1675955"/>
            <a:ext cx="3526133" cy="2530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" b="1449"/>
          <a:stretch/>
        </p:blipFill>
        <p:spPr>
          <a:xfrm>
            <a:off x="-1164548" y="1675955"/>
            <a:ext cx="3475205" cy="2530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9" b="2999"/>
          <a:stretch/>
        </p:blipFill>
        <p:spPr>
          <a:xfrm>
            <a:off x="2457183" y="335354"/>
            <a:ext cx="6949440" cy="5212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/>
          <p:cNvSpPr/>
          <p:nvPr/>
        </p:nvSpPr>
        <p:spPr>
          <a:xfrm>
            <a:off x="1152384" y="5715023"/>
            <a:ext cx="104172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Sponsorship of 28 brand new laptops/smart devices </a:t>
            </a:r>
            <a:endParaRPr lang="en-US" sz="3600" dirty="0"/>
          </a:p>
          <a:p>
            <a:pPr algn="ctr"/>
            <a:endParaRPr lang="en-US" sz="3600" dirty="0">
              <a:solidFill>
                <a:srgbClr val="FFFFFF"/>
              </a:solidFill>
              <a:latin typeface="Josefin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37298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">
        <p159:morph option="byObject"/>
      </p:transition>
    </mc:Choice>
    <mc:Fallback xmlns="">
      <p:transition spd="slow" advClick="0" advTm="15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" b="2150"/>
          <a:stretch/>
        </p:blipFill>
        <p:spPr>
          <a:xfrm>
            <a:off x="9618627" y="1696980"/>
            <a:ext cx="3526133" cy="2530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b="4361"/>
          <a:stretch/>
        </p:blipFill>
        <p:spPr>
          <a:xfrm>
            <a:off x="-1201955" y="1686347"/>
            <a:ext cx="3475205" cy="2530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8" b="13708"/>
          <a:stretch/>
        </p:blipFill>
        <p:spPr>
          <a:xfrm>
            <a:off x="2471218" y="239420"/>
            <a:ext cx="6949440" cy="5212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/>
          <p:cNvSpPr/>
          <p:nvPr/>
        </p:nvSpPr>
        <p:spPr>
          <a:xfrm>
            <a:off x="1854133" y="5741076"/>
            <a:ext cx="8735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Together we raised over Rs 9 Mn in donations</a:t>
            </a:r>
            <a:endParaRPr lang="en-US" sz="3600" dirty="0"/>
          </a:p>
          <a:p>
            <a:pPr algn="ctr"/>
            <a:endParaRPr lang="en-US" sz="3600" dirty="0">
              <a:solidFill>
                <a:srgbClr val="FFFFFF"/>
              </a:solidFill>
              <a:latin typeface="Josefin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56148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">
        <p159:morph option="byObject"/>
      </p:transition>
    </mc:Choice>
    <mc:Fallback xmlns="">
      <p:transition spd="slow" advClick="0" advTm="15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39150" y="1072331"/>
            <a:ext cx="9425611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 2022</a:t>
            </a:r>
          </a:p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Fund Raising for BC PPA </a:t>
            </a:r>
            <a:b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125</a:t>
            </a:r>
            <a:r>
              <a:rPr lang="en-US" sz="7200" b="1" baseline="30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Anniversary  began…</a:t>
            </a:r>
          </a:p>
        </p:txBody>
      </p:sp>
    </p:spTree>
    <p:extLst>
      <p:ext uri="{BB962C8B-B14F-4D97-AF65-F5344CB8AC3E}">
        <p14:creationId xmlns:p14="http://schemas.microsoft.com/office/powerpoint/2010/main" val="1085504063"/>
      </p:ext>
    </p:extLst>
  </p:cSld>
  <p:clrMapOvr>
    <a:masterClrMapping/>
  </p:clrMapOvr>
  <p:transition spd="slow" advClick="0" advTm="2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278056" cy="68685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99529" y="835687"/>
            <a:ext cx="720589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PPA Organized the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GRAND FINALE 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of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DWANI 2022</a:t>
            </a:r>
          </a:p>
          <a:p>
            <a:pPr algn="ctr"/>
            <a:endParaRPr lang="en-US" sz="3600" dirty="0">
              <a:solidFill>
                <a:srgbClr val="FFFFFF"/>
              </a:solidFill>
            </a:endParaRPr>
          </a:p>
          <a:p>
            <a:pPr algn="ctr"/>
            <a:endParaRPr lang="en-US" sz="3600" dirty="0">
              <a:solidFill>
                <a:srgbClr val="FFFFFF"/>
              </a:solidFill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</a:rPr>
              <a:t>The “Festival of Dance &amp; Drums” by the Oriental Dance Society of 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Bishop’s College </a:t>
            </a:r>
            <a:endParaRPr lang="en-US" sz="2400" dirty="0"/>
          </a:p>
          <a:p>
            <a:pPr algn="ctr"/>
            <a:endParaRPr lang="en-US" sz="2800" dirty="0">
              <a:solidFill>
                <a:srgbClr val="FFFFFF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1699821"/>
      </p:ext>
    </p:extLst>
  </p:cSld>
  <p:clrMapOvr>
    <a:masterClrMapping/>
  </p:clrMapOvr>
  <p:transition spd="slow" advClick="0" advTm="175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5" y="0"/>
            <a:ext cx="1027897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44000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750">
        <p15:prstTrans prst="prestige"/>
      </p:transition>
    </mc:Choice>
    <mc:Fallback xmlns="">
      <p:transition spd="slow" advClick="0" advTm="75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9" t="19069" r="14745" b="26357"/>
          <a:stretch/>
        </p:blipFill>
        <p:spPr>
          <a:xfrm>
            <a:off x="180512" y="244549"/>
            <a:ext cx="11833555" cy="6273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8973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">
        <p15:prstTrans prst="prestige"/>
      </p:transition>
    </mc:Choice>
    <mc:Fallback xmlns="">
      <p:transition spd="slow" advClick="0" advTm="5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05F8482-55C5-E05C-146D-E88E7D285D7D}"/>
              </a:ext>
            </a:extLst>
          </p:cNvPr>
          <p:cNvSpPr/>
          <p:nvPr/>
        </p:nvSpPr>
        <p:spPr>
          <a:xfrm>
            <a:off x="1569026" y="497042"/>
            <a:ext cx="92172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The last few years have been challenging…</a:t>
            </a:r>
          </a:p>
          <a:p>
            <a:pPr algn="ctr"/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5F8482-55C5-E05C-146D-E88E7D285D7D}"/>
              </a:ext>
            </a:extLst>
          </p:cNvPr>
          <p:cNvSpPr/>
          <p:nvPr/>
        </p:nvSpPr>
        <p:spPr>
          <a:xfrm>
            <a:off x="1738272" y="4310276"/>
            <a:ext cx="105685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Let us now take a walk down memory lane </a:t>
            </a:r>
            <a:endParaRPr lang="en-US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5F8482-55C5-E05C-146D-E88E7D285D7D}"/>
              </a:ext>
            </a:extLst>
          </p:cNvPr>
          <p:cNvSpPr/>
          <p:nvPr/>
        </p:nvSpPr>
        <p:spPr>
          <a:xfrm>
            <a:off x="1430481" y="1632175"/>
            <a:ext cx="9916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But, however tough it became, we persevered </a:t>
            </a:r>
          </a:p>
          <a:p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5F8482-55C5-E05C-146D-E88E7D285D7D}"/>
              </a:ext>
            </a:extLst>
          </p:cNvPr>
          <p:cNvSpPr/>
          <p:nvPr/>
        </p:nvSpPr>
        <p:spPr>
          <a:xfrm>
            <a:off x="3792562" y="3007534"/>
            <a:ext cx="51922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We pulled through…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59736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750">
        <p159:morph option="byObject"/>
      </p:transition>
    </mc:Choice>
    <mc:Fallback xmlns="">
      <p:transition spd="slow" advClick="0" advTm="1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erforming on stage&#10;&#10;Description automatically generated">
            <a:extLst>
              <a:ext uri="{FF2B5EF4-FFF2-40B4-BE49-F238E27FC236}">
                <a16:creationId xmlns:a16="http://schemas.microsoft.com/office/drawing/2014/main" id="{98E10F25-4D10-D6C6-5E98-A87845A2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1"/>
          <a:stretch/>
        </p:blipFill>
        <p:spPr>
          <a:xfrm>
            <a:off x="52088" y="265814"/>
            <a:ext cx="12139912" cy="6592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8370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00">
        <p15:prstTrans prst="prestige"/>
      </p:transition>
    </mc:Choice>
    <mc:Fallback xmlns="">
      <p:transition spd="slow" advClick="0" advTm="5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2464" y="1122745"/>
            <a:ext cx="942561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On 3</a:t>
            </a:r>
            <a:r>
              <a:rPr lang="en-US" sz="6000" b="1" baseline="30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rd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September 2022 </a:t>
            </a:r>
          </a:p>
          <a:p>
            <a:pPr algn="ctr"/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 celebrated the</a:t>
            </a:r>
            <a:b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125</a:t>
            </a:r>
            <a:r>
              <a:rPr lang="en-US" sz="6000" b="1" baseline="30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Anniversary of the </a:t>
            </a:r>
          </a:p>
          <a:p>
            <a:pPr algn="ctr"/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Bishop’s College PPA</a:t>
            </a:r>
            <a:endParaRPr lang="en-US" sz="8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9966146"/>
      </p:ext>
    </p:extLst>
  </p:cSld>
  <p:clrMapOvr>
    <a:masterClrMapping/>
  </p:clrMapOvr>
  <p:transition spd="slow" advClick="0" advTm="2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9290700" y="2478394"/>
            <a:ext cx="2463748" cy="3284997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7217867" y="2232223"/>
            <a:ext cx="2717659" cy="3623544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232313" y="2401496"/>
            <a:ext cx="2463748" cy="3284997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3" t="28271" r="32033"/>
          <a:stretch/>
        </p:blipFill>
        <p:spPr>
          <a:xfrm>
            <a:off x="2010930" y="2144229"/>
            <a:ext cx="2714372" cy="3619162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163974" y="53008"/>
            <a:ext cx="118640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Anniversary Service &amp; Celebrations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4140876" y="1458878"/>
            <a:ext cx="3474720" cy="4632959"/>
          </a:xfrm>
          <a:prstGeom prst="rect">
            <a:avLst/>
          </a:prstGeom>
          <a:noFill/>
          <a:ln w="76200">
            <a:solidFill>
              <a:srgbClr val="FFFFFF">
                <a:alpha val="99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4231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50">
        <p159:morph option="byObject"/>
      </p:transition>
    </mc:Choice>
    <mc:Fallback xmlns="">
      <p:transition spd="slow" advClick="0" advTm="75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9371621" y="2551222"/>
            <a:ext cx="2463748" cy="3284997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7298788" y="2305051"/>
            <a:ext cx="2717659" cy="3623544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1" r="24951"/>
          <a:stretch/>
        </p:blipFill>
        <p:spPr>
          <a:xfrm>
            <a:off x="313234" y="2474324"/>
            <a:ext cx="2463748" cy="3284997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2091851" y="2217057"/>
            <a:ext cx="2714372" cy="3619162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4221797" y="1531706"/>
            <a:ext cx="3474720" cy="4632959"/>
          </a:xfrm>
          <a:prstGeom prst="rect">
            <a:avLst/>
          </a:prstGeom>
          <a:noFill/>
          <a:ln w="76200">
            <a:solidFill>
              <a:srgbClr val="FFFFFF">
                <a:alpha val="99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63974" y="53008"/>
            <a:ext cx="118640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Anniversary Service &amp; Celebrations </a:t>
            </a:r>
          </a:p>
        </p:txBody>
      </p:sp>
    </p:spTree>
    <p:extLst>
      <p:ext uri="{BB962C8B-B14F-4D97-AF65-F5344CB8AC3E}">
        <p14:creationId xmlns:p14="http://schemas.microsoft.com/office/powerpoint/2010/main" val="1472430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">
        <p159:morph option="byObject"/>
      </p:transition>
    </mc:Choice>
    <mc:Fallback xmlns="">
      <p:transition spd="slow" advClick="0" advTm="5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1" r="24951"/>
          <a:stretch/>
        </p:blipFill>
        <p:spPr>
          <a:xfrm>
            <a:off x="9379713" y="2583590"/>
            <a:ext cx="2463748" cy="3284997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7306880" y="2337419"/>
            <a:ext cx="2717659" cy="3623544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321326" y="2506692"/>
            <a:ext cx="2463748" cy="3284997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2099943" y="2249425"/>
            <a:ext cx="2714372" cy="3619162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4229889" y="1564074"/>
            <a:ext cx="3474720" cy="4632959"/>
          </a:xfrm>
          <a:prstGeom prst="rect">
            <a:avLst/>
          </a:prstGeom>
          <a:noFill/>
          <a:ln w="76200">
            <a:solidFill>
              <a:srgbClr val="FFFFFF">
                <a:alpha val="99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63974" y="53008"/>
            <a:ext cx="118640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Anniversary Service &amp; Celebrations </a:t>
            </a:r>
          </a:p>
        </p:txBody>
      </p:sp>
    </p:spTree>
    <p:extLst>
      <p:ext uri="{BB962C8B-B14F-4D97-AF65-F5344CB8AC3E}">
        <p14:creationId xmlns:p14="http://schemas.microsoft.com/office/powerpoint/2010/main" val="3253222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">
        <p159:morph option="byObject"/>
      </p:transition>
    </mc:Choice>
    <mc:Fallback xmlns="">
      <p:transition spd="slow" advClick="0" advTm="5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9508464" y="2381289"/>
            <a:ext cx="2463748" cy="3284997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1" r="24951"/>
          <a:stretch/>
        </p:blipFill>
        <p:spPr>
          <a:xfrm>
            <a:off x="7435631" y="2135118"/>
            <a:ext cx="2717659" cy="3623544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450077" y="2304391"/>
            <a:ext cx="2463748" cy="3284997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2228694" y="2047124"/>
            <a:ext cx="2714372" cy="3619162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4358640" y="1361773"/>
            <a:ext cx="3474720" cy="4632959"/>
          </a:xfrm>
          <a:prstGeom prst="rect">
            <a:avLst/>
          </a:prstGeom>
          <a:noFill/>
          <a:ln w="76200">
            <a:solidFill>
              <a:srgbClr val="FFFFFF">
                <a:alpha val="99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63974" y="53008"/>
            <a:ext cx="118640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Anniversary Service &amp; Celebrations </a:t>
            </a:r>
          </a:p>
        </p:txBody>
      </p:sp>
    </p:spTree>
    <p:extLst>
      <p:ext uri="{BB962C8B-B14F-4D97-AF65-F5344CB8AC3E}">
        <p14:creationId xmlns:p14="http://schemas.microsoft.com/office/powerpoint/2010/main" val="3160636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">
        <p159:morph option="byObject"/>
      </p:transition>
    </mc:Choice>
    <mc:Fallback xmlns="">
      <p:transition spd="slow" advClick="0" advTm="5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9420172" y="2389381"/>
            <a:ext cx="2463748" cy="3284997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7347339" y="2143210"/>
            <a:ext cx="2717659" cy="3623544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361785" y="2312483"/>
            <a:ext cx="2463748" cy="3284997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0" r="24980"/>
          <a:stretch/>
        </p:blipFill>
        <p:spPr>
          <a:xfrm>
            <a:off x="2140402" y="2055216"/>
            <a:ext cx="2714372" cy="3619162"/>
          </a:xfrm>
          <a:prstGeom prst="rect">
            <a:avLst/>
          </a:prstGeom>
          <a:noFill/>
          <a:ln w="762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1" r="24951"/>
          <a:stretch/>
        </p:blipFill>
        <p:spPr>
          <a:xfrm>
            <a:off x="4270348" y="1369865"/>
            <a:ext cx="3474720" cy="4632959"/>
          </a:xfrm>
          <a:prstGeom prst="rect">
            <a:avLst/>
          </a:prstGeom>
          <a:noFill/>
          <a:ln w="76200">
            <a:solidFill>
              <a:srgbClr val="FFFFFF">
                <a:alpha val="99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63974" y="53008"/>
            <a:ext cx="118640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Anniversary Service &amp; Celebrations </a:t>
            </a:r>
          </a:p>
        </p:txBody>
      </p:sp>
    </p:spTree>
    <p:extLst>
      <p:ext uri="{BB962C8B-B14F-4D97-AF65-F5344CB8AC3E}">
        <p14:creationId xmlns:p14="http://schemas.microsoft.com/office/powerpoint/2010/main" val="2384861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">
        <p159:morph option="byObject"/>
      </p:transition>
    </mc:Choice>
    <mc:Fallback xmlns="">
      <p:transition spd="slow" advClick="0" advTm="5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974" y="53008"/>
            <a:ext cx="118640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Anniversary Service &amp; Celebrations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9" y="699339"/>
            <a:ext cx="5857323" cy="5857323"/>
          </a:xfrm>
          <a:prstGeom prst="rect">
            <a:avLst/>
          </a:prstGeom>
        </p:spPr>
      </p:pic>
      <p:pic>
        <p:nvPicPr>
          <p:cNvPr id="8" name="Picture 7" descr="A collage of women in different outfits&#10;&#10;Description automatically generated">
            <a:extLst>
              <a:ext uri="{FF2B5EF4-FFF2-40B4-BE49-F238E27FC236}">
                <a16:creationId xmlns:a16="http://schemas.microsoft.com/office/drawing/2014/main" id="{101B1E1C-000C-DC37-3F8F-1C68B4BED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804" y="699339"/>
            <a:ext cx="5884436" cy="588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people in purple and yellow robes&#10;&#10;Description automatically generated">
            <a:extLst>
              <a:ext uri="{FF2B5EF4-FFF2-40B4-BE49-F238E27FC236}">
                <a16:creationId xmlns:a16="http://schemas.microsoft.com/office/drawing/2014/main" id="{C48C8B13-D18B-40A5-169D-162836B270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2" y="603250"/>
            <a:ext cx="6121400" cy="6121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3974" y="53008"/>
            <a:ext cx="118640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Anniversary Service &amp; Celebrations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108" y="603250"/>
            <a:ext cx="61214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1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17915" y="1528122"/>
            <a:ext cx="942561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Much Awaited Christmas Party after</a:t>
            </a:r>
          </a:p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3 years </a:t>
            </a:r>
          </a:p>
        </p:txBody>
      </p:sp>
    </p:spTree>
    <p:extLst>
      <p:ext uri="{BB962C8B-B14F-4D97-AF65-F5344CB8AC3E}">
        <p14:creationId xmlns:p14="http://schemas.microsoft.com/office/powerpoint/2010/main" val="14743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50">
        <p:fade/>
      </p:transition>
    </mc:Choice>
    <mc:Fallback xmlns="">
      <p:transition spd="med" advClick="0" advTm="125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1178" y="4801576"/>
            <a:ext cx="6970822" cy="2056424"/>
          </a:xfrm>
          <a:prstGeom prst="rect">
            <a:avLst/>
          </a:prstGeom>
          <a:solidFill>
            <a:srgbClr val="401B5B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08" y="1252074"/>
            <a:ext cx="6858000" cy="4577714"/>
          </a:xfrm>
          <a:prstGeom prst="round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88" y="-792422"/>
            <a:ext cx="2926080" cy="1950233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888" y="5924051"/>
            <a:ext cx="2926080" cy="1953159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812100" y="213118"/>
            <a:ext cx="26356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ICE 2019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2314" y="1631477"/>
            <a:ext cx="34152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 White Christmas organized by batch of ‘92 &amp; BC PPA</a:t>
            </a:r>
          </a:p>
        </p:txBody>
      </p:sp>
    </p:spTree>
    <p:extLst>
      <p:ext uri="{BB962C8B-B14F-4D97-AF65-F5344CB8AC3E}">
        <p14:creationId xmlns:p14="http://schemas.microsoft.com/office/powerpoint/2010/main" val="1525723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room with tables and chairs and lit up letters&#10;&#10;Description automatically generated">
            <a:extLst>
              <a:ext uri="{FF2B5EF4-FFF2-40B4-BE49-F238E27FC236}">
                <a16:creationId xmlns:a16="http://schemas.microsoft.com/office/drawing/2014/main" id="{EE8E3AA0-AEF0-7110-3B16-7458CED01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33" y="126098"/>
            <a:ext cx="9351367" cy="62975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0911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gallery dir="l"/>
      </p:transition>
    </mc:Choice>
    <mc:Fallback xmlns="">
      <p:transition spd="slow" advClick="0" advTm="1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room with tables and chairs and a stage with lights&#10;&#10;Description automatically generated">
            <a:extLst>
              <a:ext uri="{FF2B5EF4-FFF2-40B4-BE49-F238E27FC236}">
                <a16:creationId xmlns:a16="http://schemas.microsoft.com/office/drawing/2014/main" id="{71EAF036-4ADE-26DA-1932-A48BE9DA3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07" y="281709"/>
            <a:ext cx="9433131" cy="6294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478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gallery dir="l"/>
      </p:transition>
    </mc:Choice>
    <mc:Fallback xmlns="">
      <p:transition spd="slow" advClick="0" advTm="1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41564E54-DE51-E7F4-3520-6D43341CD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431" y="-262129"/>
            <a:ext cx="5680366" cy="3790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63C63EAA-C01D-8C79-982B-36247E89E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4"/>
          <a:stretch/>
        </p:blipFill>
        <p:spPr>
          <a:xfrm>
            <a:off x="466487" y="3657601"/>
            <a:ext cx="5629514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 descr="A group of people at a party&#10;&#10;Description automatically generated">
            <a:extLst>
              <a:ext uri="{FF2B5EF4-FFF2-40B4-BE49-F238E27FC236}">
                <a16:creationId xmlns:a16="http://schemas.microsoft.com/office/drawing/2014/main" id="{0CE21B4C-9AD7-A4D7-5255-9F9A30BAD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6" y="-262129"/>
            <a:ext cx="5680364" cy="3790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 descr="A group of women holding boxes&#10;&#10;Description automatically generated">
            <a:extLst>
              <a:ext uri="{FF2B5EF4-FFF2-40B4-BE49-F238E27FC236}">
                <a16:creationId xmlns:a16="http://schemas.microsoft.com/office/drawing/2014/main" id="{E1026158-D071-CA6E-1AA7-FC942AAE58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"/>
          <a:stretch/>
        </p:blipFill>
        <p:spPr>
          <a:xfrm>
            <a:off x="6262430" y="3657600"/>
            <a:ext cx="5552033" cy="3469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8790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">
        <p14:gallery dir="l"/>
      </p:transition>
    </mc:Choice>
    <mc:Fallback xmlns="">
      <p:transition spd="slow" advClick="0" advTm="1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3719C4-CCC5-BB95-E44B-85FA1BAAE828}"/>
              </a:ext>
            </a:extLst>
          </p:cNvPr>
          <p:cNvSpPr/>
          <p:nvPr/>
        </p:nvSpPr>
        <p:spPr>
          <a:xfrm>
            <a:off x="2065500" y="1110762"/>
            <a:ext cx="81660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Even amidst your busy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chemeClr val="bg1"/>
                </a:solidFill>
              </a:rPr>
              <a:t> schedules you didn’t forget to represent our beloved alma mater</a:t>
            </a:r>
          </a:p>
        </p:txBody>
      </p:sp>
    </p:spTree>
    <p:extLst>
      <p:ext uri="{BB962C8B-B14F-4D97-AF65-F5344CB8AC3E}">
        <p14:creationId xmlns:p14="http://schemas.microsoft.com/office/powerpoint/2010/main" val="153035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r="8375"/>
          <a:stretch/>
        </p:blipFill>
        <p:spPr>
          <a:xfrm>
            <a:off x="387350" y="133350"/>
            <a:ext cx="5473628" cy="659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8C7604-E29D-3436-C6D2-3DF2251D6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618" y="133350"/>
            <a:ext cx="5647901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640" y="-198169"/>
            <a:ext cx="7124720" cy="712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3620" y="0"/>
            <a:ext cx="118640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125</a:t>
            </a:r>
            <a:r>
              <a:rPr lang="en-US" sz="3600" b="1" baseline="300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Anniversary Celebration 2022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7"/>
          <a:stretch/>
        </p:blipFill>
        <p:spPr>
          <a:xfrm>
            <a:off x="1076445" y="646331"/>
            <a:ext cx="10058400" cy="609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8"/>
          <a:stretch/>
        </p:blipFill>
        <p:spPr>
          <a:xfrm>
            <a:off x="2057137" y="773653"/>
            <a:ext cx="8412123" cy="53697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620" y="0"/>
            <a:ext cx="1186405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Festival of Choirs 2023</a:t>
            </a:r>
          </a:p>
        </p:txBody>
      </p:sp>
    </p:spTree>
    <p:extLst>
      <p:ext uri="{BB962C8B-B14F-4D97-AF65-F5344CB8AC3E}">
        <p14:creationId xmlns:p14="http://schemas.microsoft.com/office/powerpoint/2010/main" val="42582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3419B-6F27-D397-5C96-FBD360175041}"/>
              </a:ext>
            </a:extLst>
          </p:cNvPr>
          <p:cNvSpPr/>
          <p:nvPr/>
        </p:nvSpPr>
        <p:spPr>
          <a:xfrm>
            <a:off x="364656" y="2102156"/>
            <a:ext cx="112677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A heartfelt thank you to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 everyone who participated!!  </a:t>
            </a:r>
          </a:p>
        </p:txBody>
      </p:sp>
    </p:spTree>
    <p:extLst>
      <p:ext uri="{BB962C8B-B14F-4D97-AF65-F5344CB8AC3E}">
        <p14:creationId xmlns:p14="http://schemas.microsoft.com/office/powerpoint/2010/main" val="781656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750">
        <p159:morph option="byObject"/>
      </p:transition>
    </mc:Choice>
    <mc:Fallback xmlns="">
      <p:transition spd="slow" advTm="175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13856" y="1163443"/>
            <a:ext cx="112807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We continued to live up to our motto 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“NON SIBI SED OMNIBUS”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</a:rPr>
              <a:t>and give back to the community</a:t>
            </a:r>
          </a:p>
        </p:txBody>
      </p:sp>
    </p:spTree>
    <p:extLst>
      <p:ext uri="{BB962C8B-B14F-4D97-AF65-F5344CB8AC3E}">
        <p14:creationId xmlns:p14="http://schemas.microsoft.com/office/powerpoint/2010/main" val="4050963631"/>
      </p:ext>
    </p:extLst>
  </p:cSld>
  <p:clrMapOvr>
    <a:masterClrMapping/>
  </p:clrMapOvr>
  <p:transition spd="slow" advTm="175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84" y="1172520"/>
            <a:ext cx="6858000" cy="4577716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258" y="-645195"/>
            <a:ext cx="2934828" cy="1958998"/>
          </a:xfrm>
          <a:prstGeom prst="round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grayscl/>
          </a:blip>
          <a:srcRect l="18430" t="14591" r="19216" b="14523"/>
          <a:stretch/>
        </p:blipFill>
        <p:spPr>
          <a:xfrm>
            <a:off x="7129006" y="5818014"/>
            <a:ext cx="2926080" cy="1871123"/>
          </a:xfrm>
          <a:prstGeom prst="round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2100" y="213118"/>
            <a:ext cx="26356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ICE 2019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2314" y="1631477"/>
            <a:ext cx="34152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 White Christmas organized by batch of ‘92 &amp; BC PPA</a:t>
            </a:r>
          </a:p>
        </p:txBody>
      </p:sp>
    </p:spTree>
    <p:extLst>
      <p:ext uri="{BB962C8B-B14F-4D97-AF65-F5344CB8AC3E}">
        <p14:creationId xmlns:p14="http://schemas.microsoft.com/office/powerpoint/2010/main" val="362001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6969D2-0956-65ED-CFDA-9509E567D32F}"/>
              </a:ext>
            </a:extLst>
          </p:cNvPr>
          <p:cNvSpPr/>
          <p:nvPr/>
        </p:nvSpPr>
        <p:spPr>
          <a:xfrm>
            <a:off x="6868390" y="4449619"/>
            <a:ext cx="5112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School shoes &amp; supplies </a:t>
            </a:r>
            <a:r>
              <a:rPr lang="en-US" sz="2800" dirty="0">
                <a:solidFill>
                  <a:schemeClr val="bg1"/>
                </a:solidFill>
              </a:rPr>
              <a:t>for 100 under privileged school children at Women In Need shelter - Batticaloa</a:t>
            </a:r>
          </a:p>
        </p:txBody>
      </p:sp>
      <p:sp>
        <p:nvSpPr>
          <p:cNvPr id="2" name="Rectangle 1"/>
          <p:cNvSpPr/>
          <p:nvPr/>
        </p:nvSpPr>
        <p:spPr>
          <a:xfrm>
            <a:off x="2562383" y="0"/>
            <a:ext cx="7129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All Is Bright Christmas Charity Project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646331"/>
            <a:ext cx="6120246" cy="612024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378658" y="698286"/>
            <a:ext cx="5363069" cy="3305723"/>
            <a:chOff x="6378658" y="646331"/>
            <a:chExt cx="5363069" cy="330572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658" y="646331"/>
              <a:ext cx="2476661" cy="330221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18"/>
            <a:stretch/>
          </p:blipFill>
          <p:spPr>
            <a:xfrm>
              <a:off x="8930159" y="646331"/>
              <a:ext cx="2811568" cy="33057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424006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">
        <p:fade/>
      </p:transition>
    </mc:Choice>
    <mc:Fallback xmlns="">
      <p:transition spd="med" advClick="0" advTm="25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EF8915-AC07-EECA-2279-FDEA89C9D04E}"/>
              </a:ext>
            </a:extLst>
          </p:cNvPr>
          <p:cNvSpPr/>
          <p:nvPr/>
        </p:nvSpPr>
        <p:spPr>
          <a:xfrm>
            <a:off x="6234546" y="4842166"/>
            <a:ext cx="5863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Nutritional  packs for 150 under privileged pregnant mothers through MOH Office </a:t>
            </a:r>
            <a:r>
              <a:rPr lang="en-US" sz="3200" dirty="0" err="1">
                <a:solidFill>
                  <a:schemeClr val="bg1"/>
                </a:solidFill>
              </a:rPr>
              <a:t>Vaharai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62383" y="0"/>
            <a:ext cx="7129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All Is Bright Christmas Charity Project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4" y="646331"/>
            <a:ext cx="5754469" cy="57544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7" b="13940"/>
          <a:stretch/>
        </p:blipFill>
        <p:spPr>
          <a:xfrm>
            <a:off x="6054652" y="719686"/>
            <a:ext cx="5704178" cy="3478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7741862" y="4335380"/>
            <a:ext cx="2277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Organizing Committee</a:t>
            </a:r>
          </a:p>
        </p:txBody>
      </p:sp>
    </p:spTree>
    <p:extLst>
      <p:ext uri="{BB962C8B-B14F-4D97-AF65-F5344CB8AC3E}">
        <p14:creationId xmlns:p14="http://schemas.microsoft.com/office/powerpoint/2010/main" val="313358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">
        <p:fade/>
      </p:transition>
    </mc:Choice>
    <mc:Fallback xmlns="">
      <p:transition spd="med" advClick="0" advTm="25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A3419B-6F27-D397-5C96-FBD360175041}"/>
              </a:ext>
            </a:extLst>
          </p:cNvPr>
          <p:cNvSpPr/>
          <p:nvPr/>
        </p:nvSpPr>
        <p:spPr>
          <a:xfrm>
            <a:off x="259466" y="-96518"/>
            <a:ext cx="11267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Bring, Buy and Sell Sale 2023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" y="549813"/>
            <a:ext cx="6301543" cy="63015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009" y="549813"/>
            <a:ext cx="5126436" cy="51264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A3419B-6F27-D397-5C96-FBD360175041}"/>
              </a:ext>
            </a:extLst>
          </p:cNvPr>
          <p:cNvSpPr/>
          <p:nvPr/>
        </p:nvSpPr>
        <p:spPr>
          <a:xfrm>
            <a:off x="6645741" y="5774138"/>
            <a:ext cx="5041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Handing over donations from the proceeds </a:t>
            </a:r>
          </a:p>
        </p:txBody>
      </p:sp>
    </p:spTree>
    <p:extLst>
      <p:ext uri="{BB962C8B-B14F-4D97-AF65-F5344CB8AC3E}">
        <p14:creationId xmlns:p14="http://schemas.microsoft.com/office/powerpoint/2010/main" val="269523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250">
        <p:fade/>
      </p:transition>
    </mc:Choice>
    <mc:Fallback xmlns="">
      <p:transition spd="med" advClick="0" advTm="225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in white dresses dancing&#10;&#10;Description automatically generated">
            <a:extLst>
              <a:ext uri="{FF2B5EF4-FFF2-40B4-BE49-F238E27FC236}">
                <a16:creationId xmlns:a16="http://schemas.microsoft.com/office/drawing/2014/main" id="{9FD0325D-7235-C38C-637A-2126F8307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4" t="2781" r="7441" b="17893"/>
          <a:stretch/>
        </p:blipFill>
        <p:spPr>
          <a:xfrm>
            <a:off x="253163" y="109681"/>
            <a:ext cx="6236139" cy="657629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A3419B-6F27-D397-5C96-FBD360175041}"/>
              </a:ext>
            </a:extLst>
          </p:cNvPr>
          <p:cNvSpPr/>
          <p:nvPr/>
        </p:nvSpPr>
        <p:spPr>
          <a:xfrm>
            <a:off x="7355557" y="1499401"/>
            <a:ext cx="424069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A collaboration between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BC PPA &amp; Bishop’s College Oriental Dance Society  </a:t>
            </a:r>
          </a:p>
        </p:txBody>
      </p:sp>
    </p:spTree>
    <p:extLst>
      <p:ext uri="{BB962C8B-B14F-4D97-AF65-F5344CB8AC3E}">
        <p14:creationId xmlns:p14="http://schemas.microsoft.com/office/powerpoint/2010/main" val="256985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50">
        <p:fade/>
      </p:transition>
    </mc:Choice>
    <mc:Fallback xmlns="">
      <p:transition spd="med" advClick="0" advTm="175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E2622D-EB0F-B9AD-0092-BEBEA42DB27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61236" y="2359397"/>
            <a:ext cx="4511678" cy="28440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612"/>
          <a:stretch/>
        </p:blipFill>
        <p:spPr>
          <a:xfrm>
            <a:off x="-418490" y="2379356"/>
            <a:ext cx="4480560" cy="2739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3"/>
          <a:stretch/>
        </p:blipFill>
        <p:spPr>
          <a:xfrm>
            <a:off x="2484663" y="939933"/>
            <a:ext cx="8229600" cy="4978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61141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50">
        <p159:morph option="byObject"/>
      </p:transition>
    </mc:Choice>
    <mc:Fallback xmlns="">
      <p:transition spd="slow" advClick="0" advTm="75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612"/>
          <a:stretch/>
        </p:blipFill>
        <p:spPr>
          <a:xfrm>
            <a:off x="9639910" y="2360883"/>
            <a:ext cx="4480560" cy="2739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3"/>
          <a:stretch/>
        </p:blipFill>
        <p:spPr>
          <a:xfrm>
            <a:off x="-609519" y="2478468"/>
            <a:ext cx="4480560" cy="2710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46E4BF-2368-7D57-7E00-FC1639AD97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398" y="960655"/>
            <a:ext cx="8229600" cy="51877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42180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50">
        <p159:morph option="byObject"/>
      </p:transition>
    </mc:Choice>
    <mc:Fallback xmlns="">
      <p:transition spd="slow" advClick="0" advTm="75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C98144-ED58-181E-68F6-909EC01F484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857277"/>
            <a:ext cx="4511678" cy="2844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03"/>
          <a:stretch/>
        </p:blipFill>
        <p:spPr>
          <a:xfrm>
            <a:off x="9064128" y="1857276"/>
            <a:ext cx="4686084" cy="2834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2"/>
          <a:stretch/>
        </p:blipFill>
        <p:spPr>
          <a:xfrm>
            <a:off x="2401535" y="759996"/>
            <a:ext cx="8226701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49144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750">
        <p159:morph option="byObject"/>
      </p:transition>
    </mc:Choice>
    <mc:Fallback xmlns="">
      <p:transition spd="slow" advClick="0" advTm="75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A3419B-6F27-D397-5C96-FBD360175041}"/>
              </a:ext>
            </a:extLst>
          </p:cNvPr>
          <p:cNvSpPr/>
          <p:nvPr/>
        </p:nvSpPr>
        <p:spPr>
          <a:xfrm>
            <a:off x="711794" y="-3679"/>
            <a:ext cx="11267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It was a </a:t>
            </a:r>
            <a:r>
              <a:rPr lang="en-US" sz="3600" dirty="0" err="1">
                <a:solidFill>
                  <a:schemeClr val="bg1"/>
                </a:solidFill>
              </a:rPr>
              <a:t>colourful</a:t>
            </a:r>
            <a:r>
              <a:rPr lang="en-US" sz="3600" dirty="0">
                <a:solidFill>
                  <a:schemeClr val="bg1"/>
                </a:solidFill>
              </a:rPr>
              <a:t> day filled with fun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3519" y="671730"/>
            <a:ext cx="11969171" cy="6144492"/>
            <a:chOff x="93519" y="671730"/>
            <a:chExt cx="11969171" cy="614449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19" y="671731"/>
              <a:ext cx="9216736" cy="614449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0255" y="671730"/>
              <a:ext cx="2752435" cy="61444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169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50">
        <p14:reveal/>
      </p:transition>
    </mc:Choice>
    <mc:Fallback xmlns="">
      <p:transition spd="slow" advTm="175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A3419B-6F27-D397-5C96-FBD360175041}"/>
              </a:ext>
            </a:extLst>
          </p:cNvPr>
          <p:cNvSpPr/>
          <p:nvPr/>
        </p:nvSpPr>
        <p:spPr>
          <a:xfrm>
            <a:off x="322683" y="-80711"/>
            <a:ext cx="11267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Amidst all the work we also had fun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3"/>
          <a:stretch/>
        </p:blipFill>
        <p:spPr>
          <a:xfrm>
            <a:off x="6901166" y="617574"/>
            <a:ext cx="4689286" cy="3262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A3419B-6F27-D397-5C96-FBD360175041}"/>
              </a:ext>
            </a:extLst>
          </p:cNvPr>
          <p:cNvSpPr/>
          <p:nvPr/>
        </p:nvSpPr>
        <p:spPr>
          <a:xfrm>
            <a:off x="7087589" y="3827721"/>
            <a:ext cx="43164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Festival of </a:t>
            </a:r>
            <a:r>
              <a:rPr lang="en-US" sz="2000" dirty="0" err="1">
                <a:solidFill>
                  <a:schemeClr val="bg1"/>
                </a:solidFill>
              </a:rPr>
              <a:t>Colours</a:t>
            </a:r>
            <a:r>
              <a:rPr lang="en-US" sz="2000" dirty="0">
                <a:solidFill>
                  <a:schemeClr val="bg1"/>
                </a:solidFill>
              </a:rPr>
              <a:t> – Organizing Committee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A3419B-6F27-D397-5C96-FBD360175041}"/>
              </a:ext>
            </a:extLst>
          </p:cNvPr>
          <p:cNvSpPr/>
          <p:nvPr/>
        </p:nvSpPr>
        <p:spPr>
          <a:xfrm>
            <a:off x="7295291" y="4876927"/>
            <a:ext cx="4212034" cy="1323439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</a:rPr>
              <a:t>Proceeds from this event will be directed towards funding equipment for the </a:t>
            </a:r>
            <a:r>
              <a:rPr lang="en-US" sz="2000" dirty="0" err="1">
                <a:solidFill>
                  <a:srgbClr val="002060"/>
                </a:solidFill>
              </a:rPr>
              <a:t>hewisi</a:t>
            </a:r>
            <a:r>
              <a:rPr lang="en-US" sz="2000" dirty="0">
                <a:solidFill>
                  <a:srgbClr val="002060"/>
                </a:solidFill>
              </a:rPr>
              <a:t> band and sick room renovation project</a:t>
            </a:r>
          </a:p>
        </p:txBody>
      </p:sp>
      <p:pic>
        <p:nvPicPr>
          <p:cNvPr id="7" name="Picture 6" descr="A collage of people in a field&#10;&#10;Description automatically generated">
            <a:extLst>
              <a:ext uri="{FF2B5EF4-FFF2-40B4-BE49-F238E27FC236}">
                <a16:creationId xmlns:a16="http://schemas.microsoft.com/office/drawing/2014/main" id="{CC5A8F3D-73E1-0A33-DBEF-A0427A530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49" y="546395"/>
            <a:ext cx="6340093" cy="634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4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500">
        <p14:reveal/>
      </p:transition>
    </mc:Choice>
    <mc:Fallback xmlns="">
      <p:transition spd="slow" advClick="0" advTm="25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A3419B-6F27-D397-5C96-FBD360175041}"/>
              </a:ext>
            </a:extLst>
          </p:cNvPr>
          <p:cNvSpPr/>
          <p:nvPr/>
        </p:nvSpPr>
        <p:spPr>
          <a:xfrm>
            <a:off x="530530" y="0"/>
            <a:ext cx="11267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Amidst all these projects we also  continued our traditions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232942" y="805624"/>
            <a:ext cx="5026822" cy="5609808"/>
            <a:chOff x="-232942" y="805624"/>
            <a:chExt cx="5026822" cy="560980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8584" y="1756691"/>
              <a:ext cx="2715296" cy="34372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05624"/>
              <a:ext cx="2532136" cy="33761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-232942" y="5338214"/>
              <a:ext cx="3669174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Class Reps</a:t>
              </a:r>
            </a:p>
            <a:p>
              <a:pPr algn="ctr"/>
              <a:r>
                <a:rPr lang="en-US" sz="3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Coffee Connect </a:t>
              </a:r>
              <a:endPara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52630" y="805624"/>
            <a:ext cx="7045669" cy="5752436"/>
            <a:chOff x="4752630" y="805624"/>
            <a:chExt cx="7045669" cy="57524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734" y="805624"/>
              <a:ext cx="4049133" cy="30368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4865" y="3284146"/>
              <a:ext cx="3853434" cy="32739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4752630" y="5243778"/>
              <a:ext cx="3669174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Membership</a:t>
              </a:r>
            </a:p>
            <a:p>
              <a:pPr algn="ctr"/>
              <a:r>
                <a:rPr lang="en-US" sz="3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Drive</a:t>
              </a:r>
              <a:endPara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3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50" y="-406924"/>
            <a:ext cx="2926080" cy="1953157"/>
          </a:xfrm>
          <a:prstGeom prst="round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8430" t="14591" r="19216" b="14523"/>
          <a:stretch/>
        </p:blipFill>
        <p:spPr>
          <a:xfrm>
            <a:off x="5154790" y="1656027"/>
            <a:ext cx="6858000" cy="4385444"/>
          </a:xfrm>
          <a:prstGeom prst="round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grayscl/>
          </a:blip>
          <a:srcRect l="18279" t="21747" r="21189" b="25595"/>
          <a:stretch/>
        </p:blipFill>
        <p:spPr>
          <a:xfrm>
            <a:off x="7120750" y="6151265"/>
            <a:ext cx="2930431" cy="1956063"/>
          </a:xfrm>
          <a:prstGeom prst="round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2100" y="213118"/>
            <a:ext cx="26356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ICE 2019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2314" y="1631477"/>
            <a:ext cx="34152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A White Christmas organized by batch of ‘92 &amp; BC PPA</a:t>
            </a:r>
          </a:p>
        </p:txBody>
      </p:sp>
    </p:spTree>
    <p:extLst>
      <p:ext uri="{BB962C8B-B14F-4D97-AF65-F5344CB8AC3E}">
        <p14:creationId xmlns:p14="http://schemas.microsoft.com/office/powerpoint/2010/main" val="2900702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A3419B-6F27-D397-5C96-FBD360175041}"/>
              </a:ext>
            </a:extLst>
          </p:cNvPr>
          <p:cNvSpPr/>
          <p:nvPr/>
        </p:nvSpPr>
        <p:spPr>
          <a:xfrm>
            <a:off x="193964" y="50810"/>
            <a:ext cx="11610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Sponsorship of the Gold Medal</a:t>
            </a:r>
          </a:p>
        </p:txBody>
      </p:sp>
      <p:pic>
        <p:nvPicPr>
          <p:cNvPr id="6" name="Picture 5" descr="A person holding a ring box&#10;&#10;Description automatically generated">
            <a:extLst>
              <a:ext uri="{FF2B5EF4-FFF2-40B4-BE49-F238E27FC236}">
                <a16:creationId xmlns:a16="http://schemas.microsoft.com/office/drawing/2014/main" id="{004B4A58-EF71-0837-9D74-C78193E086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06" y="1166695"/>
            <a:ext cx="3308440" cy="4411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erson and person looking at a ring&#10;&#10;Description automatically generated">
            <a:extLst>
              <a:ext uri="{FF2B5EF4-FFF2-40B4-BE49-F238E27FC236}">
                <a16:creationId xmlns:a16="http://schemas.microsoft.com/office/drawing/2014/main" id="{DE214D2C-1174-6FF1-1EAF-5BC0249A6B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52" y="1166695"/>
            <a:ext cx="3308440" cy="4411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AD8B07-316A-79F8-F26D-0583C707AB66}"/>
              </a:ext>
            </a:extLst>
          </p:cNvPr>
          <p:cNvSpPr txBox="1"/>
          <p:nvPr/>
        </p:nvSpPr>
        <p:spPr>
          <a:xfrm>
            <a:off x="410906" y="5759875"/>
            <a:ext cx="75913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chemeClr val="bg2"/>
                </a:solidFill>
                <a:effectLst/>
              </a:rPr>
              <a:t>Our own </a:t>
            </a:r>
            <a:r>
              <a:rPr lang="en-US" sz="3200" b="0" i="0" dirty="0" err="1">
                <a:solidFill>
                  <a:schemeClr val="bg2"/>
                </a:solidFill>
                <a:effectLst/>
              </a:rPr>
              <a:t>jewellery</a:t>
            </a:r>
            <a:r>
              <a:rPr lang="en-US" sz="3200" b="0" i="0" dirty="0">
                <a:solidFill>
                  <a:schemeClr val="bg2"/>
                </a:solidFill>
                <a:effectLst/>
              </a:rPr>
              <a:t> appraisers hard at work </a:t>
            </a:r>
            <a:endParaRPr lang="en-US" sz="3200" dirty="0">
              <a:solidFill>
                <a:schemeClr val="bg2"/>
              </a:solidFill>
            </a:endParaRPr>
          </a:p>
        </p:txBody>
      </p:sp>
      <p:pic>
        <p:nvPicPr>
          <p:cNvPr id="12" name="Picture 11" descr="A gold medal with a bow&#10;&#10;Description automatically generated">
            <a:extLst>
              <a:ext uri="{FF2B5EF4-FFF2-40B4-BE49-F238E27FC236}">
                <a16:creationId xmlns:a16="http://schemas.microsoft.com/office/drawing/2014/main" id="{EEC596C0-0BAD-A30D-B741-83BA38BAF9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9" r="26655" b="18115"/>
          <a:stretch/>
        </p:blipFill>
        <p:spPr>
          <a:xfrm>
            <a:off x="8002285" y="1335760"/>
            <a:ext cx="3185052" cy="42421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0544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28C636-296F-9A91-0F72-274BC01BA13A}"/>
              </a:ext>
            </a:extLst>
          </p:cNvPr>
          <p:cNvSpPr/>
          <p:nvPr/>
        </p:nvSpPr>
        <p:spPr>
          <a:xfrm>
            <a:off x="323289" y="2439361"/>
            <a:ext cx="11267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Josefin Sans"/>
              </a:rPr>
              <a:t>Upcoming Events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57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9A3419B-6F27-D397-5C96-FBD360175041}"/>
              </a:ext>
            </a:extLst>
          </p:cNvPr>
          <p:cNvSpPr/>
          <p:nvPr/>
        </p:nvSpPr>
        <p:spPr>
          <a:xfrm>
            <a:off x="193964" y="50810"/>
            <a:ext cx="11610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Upcoming Events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A3419B-6F27-D397-5C96-FBD360175041}"/>
              </a:ext>
            </a:extLst>
          </p:cNvPr>
          <p:cNvSpPr/>
          <p:nvPr/>
        </p:nvSpPr>
        <p:spPr>
          <a:xfrm>
            <a:off x="193963" y="1522856"/>
            <a:ext cx="116101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ROC Book Read for Seniors  – 24</a:t>
            </a:r>
            <a:r>
              <a:rPr lang="en-US" sz="3600" baseline="30000" dirty="0">
                <a:solidFill>
                  <a:schemeClr val="bg1"/>
                </a:solidFill>
              </a:rPr>
              <a:t>th</a:t>
            </a:r>
            <a:r>
              <a:rPr lang="en-US" sz="3600" dirty="0">
                <a:solidFill>
                  <a:schemeClr val="bg1"/>
                </a:solidFill>
              </a:rPr>
              <a:t> August 2023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Beach Party – Nov 2023 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Movie Premiere – Dec 2023 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Christmas Party – Dec 2023</a:t>
            </a:r>
          </a:p>
        </p:txBody>
      </p:sp>
    </p:spTree>
    <p:extLst>
      <p:ext uri="{BB962C8B-B14F-4D97-AF65-F5344CB8AC3E}">
        <p14:creationId xmlns:p14="http://schemas.microsoft.com/office/powerpoint/2010/main" val="395546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00">
        <p14:reveal/>
      </p:transition>
    </mc:Choice>
    <mc:Fallback xmlns="">
      <p:transition spd="slow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28C636-296F-9A91-0F72-274BC01BA13A}"/>
              </a:ext>
            </a:extLst>
          </p:cNvPr>
          <p:cNvSpPr/>
          <p:nvPr/>
        </p:nvSpPr>
        <p:spPr>
          <a:xfrm>
            <a:off x="748739" y="2375861"/>
            <a:ext cx="112677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We launched our own social handles</a:t>
            </a:r>
          </a:p>
        </p:txBody>
      </p:sp>
    </p:spTree>
    <p:extLst>
      <p:ext uri="{BB962C8B-B14F-4D97-AF65-F5344CB8AC3E}">
        <p14:creationId xmlns:p14="http://schemas.microsoft.com/office/powerpoint/2010/main" val="3841728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000">
        <p159:morph option="byObject"/>
      </p:transition>
    </mc:Choice>
    <mc:Fallback xmlns="">
      <p:transition spd="slow" advClick="0" advTm="1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15132-4459-B006-7791-1A54FBCD95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3"/>
          <a:stretch/>
        </p:blipFill>
        <p:spPr>
          <a:xfrm>
            <a:off x="6302558" y="888918"/>
            <a:ext cx="3281664" cy="5908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2D47B5-EC8C-3D55-78B7-DD35B5674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936" y="888918"/>
            <a:ext cx="3281664" cy="59040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B3617F-E82F-6F75-AA4B-A3A853C666EE}"/>
              </a:ext>
            </a:extLst>
          </p:cNvPr>
          <p:cNvSpPr/>
          <p:nvPr/>
        </p:nvSpPr>
        <p:spPr>
          <a:xfrm>
            <a:off x="193964" y="50810"/>
            <a:ext cx="11610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Insta</a:t>
            </a:r>
          </a:p>
        </p:txBody>
      </p:sp>
    </p:spTree>
    <p:extLst>
      <p:ext uri="{BB962C8B-B14F-4D97-AF65-F5344CB8AC3E}">
        <p14:creationId xmlns:p14="http://schemas.microsoft.com/office/powerpoint/2010/main" val="3410691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750">
        <p159:morph option="byObject"/>
      </p:transition>
    </mc:Choice>
    <mc:Fallback xmlns="">
      <p:transition spd="slow" advClick="0" advTm="175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B3617F-E82F-6F75-AA4B-A3A853C666EE}"/>
              </a:ext>
            </a:extLst>
          </p:cNvPr>
          <p:cNvSpPr/>
          <p:nvPr/>
        </p:nvSpPr>
        <p:spPr>
          <a:xfrm>
            <a:off x="193964" y="50810"/>
            <a:ext cx="11610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Facebook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6CD43D-CC1B-C8A8-79E7-D824EF088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9625" y="851961"/>
            <a:ext cx="8032750" cy="11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23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750">
        <p159:morph option="byObject"/>
      </p:transition>
    </mc:Choice>
    <mc:Fallback xmlns="">
      <p:transition spd="slow" advClick="0" advTm="175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B3617F-E82F-6F75-AA4B-A3A853C666EE}"/>
              </a:ext>
            </a:extLst>
          </p:cNvPr>
          <p:cNvSpPr/>
          <p:nvPr/>
        </p:nvSpPr>
        <p:spPr>
          <a:xfrm>
            <a:off x="193964" y="50810"/>
            <a:ext cx="11610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Website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C05BCB-8939-489A-0C80-42B0656D6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67" b="6119"/>
          <a:stretch/>
        </p:blipFill>
        <p:spPr>
          <a:xfrm>
            <a:off x="817407" y="798741"/>
            <a:ext cx="10557186" cy="591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42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750">
        <p159:morph option="byObject"/>
      </p:transition>
    </mc:Choice>
    <mc:Fallback xmlns="">
      <p:transition spd="slow" advClick="0" advTm="175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28C636-296F-9A91-0F72-274BC01BA13A}"/>
              </a:ext>
            </a:extLst>
          </p:cNvPr>
          <p:cNvSpPr/>
          <p:nvPr/>
        </p:nvSpPr>
        <p:spPr>
          <a:xfrm>
            <a:off x="748739" y="2375861"/>
            <a:ext cx="112677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Josefin Sans"/>
              </a:rPr>
              <a:t>Yes we have accomplished a lot but our work is still not done….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10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750">
        <p159:morph option="byObject"/>
      </p:transition>
    </mc:Choice>
    <mc:Fallback xmlns="">
      <p:transition spd="slow" advClick="0" advTm="175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28C636-296F-9A91-0F72-274BC01BA13A}"/>
              </a:ext>
            </a:extLst>
          </p:cNvPr>
          <p:cNvSpPr/>
          <p:nvPr/>
        </p:nvSpPr>
        <p:spPr>
          <a:xfrm>
            <a:off x="231503" y="0"/>
            <a:ext cx="11267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Math Lab Project 2023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772826" y="5048250"/>
            <a:ext cx="8349074" cy="2192193"/>
            <a:chOff x="1474376" y="4893722"/>
            <a:chExt cx="9019066" cy="276582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3419B18-9E40-2C06-8320-6ED32DB5C1C7}"/>
                </a:ext>
              </a:extLst>
            </p:cNvPr>
            <p:cNvSpPr/>
            <p:nvPr/>
          </p:nvSpPr>
          <p:spPr>
            <a:xfrm>
              <a:off x="1474376" y="6305326"/>
              <a:ext cx="9019066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Josefin Sans"/>
                </a:rPr>
                <a:t>Loading……..</a:t>
              </a:r>
            </a:p>
            <a:p>
              <a:pPr algn="ctr"/>
              <a:endParaRPr lang="en-US" sz="5400" dirty="0">
                <a:solidFill>
                  <a:schemeClr val="bg1"/>
                </a:solidFill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29D1D49-7A78-3DF6-8654-C295AF8463A0}"/>
                </a:ext>
              </a:extLst>
            </p:cNvPr>
            <p:cNvGrpSpPr/>
            <p:nvPr/>
          </p:nvGrpSpPr>
          <p:grpSpPr>
            <a:xfrm>
              <a:off x="3533814" y="4893722"/>
              <a:ext cx="5224256" cy="1143000"/>
              <a:chOff x="3483872" y="2857500"/>
              <a:chExt cx="5224256" cy="1143000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3DA2E074-494D-CB63-C7AA-37DF72387594}"/>
                  </a:ext>
                </a:extLst>
              </p:cNvPr>
              <p:cNvSpPr/>
              <p:nvPr/>
            </p:nvSpPr>
            <p:spPr>
              <a:xfrm>
                <a:off x="3483872" y="2857500"/>
                <a:ext cx="203789" cy="1143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1DB0E73E-3089-AC8F-AD99-EC7A99A7F6E5}"/>
                  </a:ext>
                </a:extLst>
              </p:cNvPr>
              <p:cNvSpPr/>
              <p:nvPr/>
            </p:nvSpPr>
            <p:spPr>
              <a:xfrm>
                <a:off x="3940278" y="2857500"/>
                <a:ext cx="203789" cy="1143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1DB3C508-2200-8270-90D3-48F90B925D4C}"/>
                  </a:ext>
                </a:extLst>
              </p:cNvPr>
              <p:cNvSpPr/>
              <p:nvPr/>
            </p:nvSpPr>
            <p:spPr>
              <a:xfrm>
                <a:off x="4396684" y="2857500"/>
                <a:ext cx="203789" cy="1143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8A9F185-CCB0-1B92-4612-695366A889AC}"/>
                  </a:ext>
                </a:extLst>
              </p:cNvPr>
              <p:cNvSpPr/>
              <p:nvPr/>
            </p:nvSpPr>
            <p:spPr>
              <a:xfrm>
                <a:off x="4853090" y="2857500"/>
                <a:ext cx="203789" cy="1143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8160797-EF71-E369-667D-32B7B761DFEE}"/>
                  </a:ext>
                </a:extLst>
              </p:cNvPr>
              <p:cNvSpPr/>
              <p:nvPr/>
            </p:nvSpPr>
            <p:spPr>
              <a:xfrm>
                <a:off x="5309496" y="2857500"/>
                <a:ext cx="203789" cy="1143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14CB74B2-CA88-7F82-7599-1E1E4C45DF64}"/>
                  </a:ext>
                </a:extLst>
              </p:cNvPr>
              <p:cNvSpPr/>
              <p:nvPr/>
            </p:nvSpPr>
            <p:spPr>
              <a:xfrm>
                <a:off x="5765902" y="2857500"/>
                <a:ext cx="203789" cy="1143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15F864C-9B6B-3E5B-50F3-1CE204996EDD}"/>
                  </a:ext>
                </a:extLst>
              </p:cNvPr>
              <p:cNvSpPr/>
              <p:nvPr/>
            </p:nvSpPr>
            <p:spPr>
              <a:xfrm>
                <a:off x="6222308" y="2857500"/>
                <a:ext cx="203789" cy="1143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BC62DF00-5F6D-80A9-2231-6DC447B2F607}"/>
                  </a:ext>
                </a:extLst>
              </p:cNvPr>
              <p:cNvSpPr/>
              <p:nvPr/>
            </p:nvSpPr>
            <p:spPr>
              <a:xfrm>
                <a:off x="6678714" y="2857500"/>
                <a:ext cx="203789" cy="1143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CF892A8-D7E5-7BE8-5E70-03909F934532}"/>
                  </a:ext>
                </a:extLst>
              </p:cNvPr>
              <p:cNvSpPr/>
              <p:nvPr/>
            </p:nvSpPr>
            <p:spPr>
              <a:xfrm>
                <a:off x="7135120" y="2857500"/>
                <a:ext cx="203789" cy="1143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8F5F14AC-6191-2E95-D3C5-0478DA614BA1}"/>
                  </a:ext>
                </a:extLst>
              </p:cNvPr>
              <p:cNvSpPr/>
              <p:nvPr/>
            </p:nvSpPr>
            <p:spPr>
              <a:xfrm>
                <a:off x="7591526" y="2857500"/>
                <a:ext cx="203789" cy="1143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56B4EA3-6B1F-674B-2561-0D5363F7D86B}"/>
                  </a:ext>
                </a:extLst>
              </p:cNvPr>
              <p:cNvSpPr/>
              <p:nvPr/>
            </p:nvSpPr>
            <p:spPr>
              <a:xfrm>
                <a:off x="8047932" y="2857500"/>
                <a:ext cx="203789" cy="1143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7443522-F9E3-5DFF-6BA1-F8CD8325A933}"/>
                  </a:ext>
                </a:extLst>
              </p:cNvPr>
              <p:cNvSpPr/>
              <p:nvPr/>
            </p:nvSpPr>
            <p:spPr>
              <a:xfrm>
                <a:off x="8504339" y="2857500"/>
                <a:ext cx="203789" cy="11430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6941AE9-27F5-356C-89C6-03FDC88913E7}"/>
              </a:ext>
            </a:extLst>
          </p:cNvPr>
          <p:cNvSpPr/>
          <p:nvPr/>
        </p:nvSpPr>
        <p:spPr>
          <a:xfrm>
            <a:off x="2337955" y="3856866"/>
            <a:ext cx="794904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Project Cost of furniture &amp; fittings : Rs. 3.1 Mn 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b="3095"/>
          <a:stretch/>
        </p:blipFill>
        <p:spPr>
          <a:xfrm>
            <a:off x="1106820" y="1095151"/>
            <a:ext cx="5057775" cy="26767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b="2343"/>
          <a:stretch/>
        </p:blipFill>
        <p:spPr>
          <a:xfrm>
            <a:off x="6242786" y="1074369"/>
            <a:ext cx="4780064" cy="26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12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28C636-296F-9A91-0F72-274BC01BA13A}"/>
              </a:ext>
            </a:extLst>
          </p:cNvPr>
          <p:cNvSpPr/>
          <p:nvPr/>
        </p:nvSpPr>
        <p:spPr>
          <a:xfrm>
            <a:off x="231503" y="0"/>
            <a:ext cx="11267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Math Lab Project 2023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b="3095"/>
          <a:stretch/>
        </p:blipFill>
        <p:spPr>
          <a:xfrm>
            <a:off x="1106820" y="1095151"/>
            <a:ext cx="5057775" cy="26767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b="2343"/>
          <a:stretch/>
        </p:blipFill>
        <p:spPr>
          <a:xfrm>
            <a:off x="6242786" y="1074369"/>
            <a:ext cx="4780064" cy="269753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41DA34D-E1C3-B3A0-4D4C-3D119F3BF753}"/>
              </a:ext>
            </a:extLst>
          </p:cNvPr>
          <p:cNvGrpSpPr/>
          <p:nvPr/>
        </p:nvGrpSpPr>
        <p:grpSpPr>
          <a:xfrm>
            <a:off x="3760345" y="5272638"/>
            <a:ext cx="5104263" cy="903027"/>
            <a:chOff x="3483871" y="2857500"/>
            <a:chExt cx="5224257" cy="1143000"/>
          </a:xfrm>
        </p:grpSpPr>
        <p:sp>
          <p:nvSpPr>
            <p:cNvPr id="22" name="Rectangle: Rounded Corners 17">
              <a:extLst>
                <a:ext uri="{FF2B5EF4-FFF2-40B4-BE49-F238E27FC236}">
                  <a16:creationId xmlns:a16="http://schemas.microsoft.com/office/drawing/2014/main" id="{65214B95-937F-3987-DCA9-F0A5E4C1E38C}"/>
                </a:ext>
              </a:extLst>
            </p:cNvPr>
            <p:cNvSpPr/>
            <p:nvPr/>
          </p:nvSpPr>
          <p:spPr>
            <a:xfrm>
              <a:off x="3483872" y="2857500"/>
              <a:ext cx="203789" cy="114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: Rounded Corners 18">
              <a:extLst>
                <a:ext uri="{FF2B5EF4-FFF2-40B4-BE49-F238E27FC236}">
                  <a16:creationId xmlns:a16="http://schemas.microsoft.com/office/drawing/2014/main" id="{861C8F74-3FBC-5D78-6F4A-8BD57D0BD272}"/>
                </a:ext>
              </a:extLst>
            </p:cNvPr>
            <p:cNvSpPr/>
            <p:nvPr/>
          </p:nvSpPr>
          <p:spPr>
            <a:xfrm>
              <a:off x="3940278" y="2857500"/>
              <a:ext cx="203789" cy="114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: Rounded Corners 19">
              <a:extLst>
                <a:ext uri="{FF2B5EF4-FFF2-40B4-BE49-F238E27FC236}">
                  <a16:creationId xmlns:a16="http://schemas.microsoft.com/office/drawing/2014/main" id="{1D7E6E48-2E24-D7E8-DD28-A242EEFB4A09}"/>
                </a:ext>
              </a:extLst>
            </p:cNvPr>
            <p:cNvSpPr/>
            <p:nvPr/>
          </p:nvSpPr>
          <p:spPr>
            <a:xfrm>
              <a:off x="4396684" y="2857500"/>
              <a:ext cx="203789" cy="114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: Rounded Corners 20">
              <a:extLst>
                <a:ext uri="{FF2B5EF4-FFF2-40B4-BE49-F238E27FC236}">
                  <a16:creationId xmlns:a16="http://schemas.microsoft.com/office/drawing/2014/main" id="{BD6CBDDB-28FA-64C4-CCF7-61BA27A9E4D4}"/>
                </a:ext>
              </a:extLst>
            </p:cNvPr>
            <p:cNvSpPr/>
            <p:nvPr/>
          </p:nvSpPr>
          <p:spPr>
            <a:xfrm>
              <a:off x="4853090" y="2857500"/>
              <a:ext cx="203789" cy="114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: Rounded Corners 21">
              <a:extLst>
                <a:ext uri="{FF2B5EF4-FFF2-40B4-BE49-F238E27FC236}">
                  <a16:creationId xmlns:a16="http://schemas.microsoft.com/office/drawing/2014/main" id="{198C89FE-7EC5-4978-DA88-149978B61C72}"/>
                </a:ext>
              </a:extLst>
            </p:cNvPr>
            <p:cNvSpPr/>
            <p:nvPr/>
          </p:nvSpPr>
          <p:spPr>
            <a:xfrm>
              <a:off x="5309496" y="2857500"/>
              <a:ext cx="203789" cy="114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: Rounded Corners 22">
              <a:extLst>
                <a:ext uri="{FF2B5EF4-FFF2-40B4-BE49-F238E27FC236}">
                  <a16:creationId xmlns:a16="http://schemas.microsoft.com/office/drawing/2014/main" id="{FCD2D39D-7ABF-2CDD-B0DB-017321094604}"/>
                </a:ext>
              </a:extLst>
            </p:cNvPr>
            <p:cNvSpPr/>
            <p:nvPr/>
          </p:nvSpPr>
          <p:spPr>
            <a:xfrm>
              <a:off x="5765902" y="2857500"/>
              <a:ext cx="203789" cy="114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: Rounded Corners 23">
              <a:extLst>
                <a:ext uri="{FF2B5EF4-FFF2-40B4-BE49-F238E27FC236}">
                  <a16:creationId xmlns:a16="http://schemas.microsoft.com/office/drawing/2014/main" id="{CE74055F-4F8E-065E-56A5-6882D05DF952}"/>
                </a:ext>
              </a:extLst>
            </p:cNvPr>
            <p:cNvSpPr/>
            <p:nvPr/>
          </p:nvSpPr>
          <p:spPr>
            <a:xfrm>
              <a:off x="6222308" y="2857500"/>
              <a:ext cx="203789" cy="114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: Rounded Corners 24">
              <a:extLst>
                <a:ext uri="{FF2B5EF4-FFF2-40B4-BE49-F238E27FC236}">
                  <a16:creationId xmlns:a16="http://schemas.microsoft.com/office/drawing/2014/main" id="{210A45AE-91C1-B6DC-68A7-93544CCF682D}"/>
                </a:ext>
              </a:extLst>
            </p:cNvPr>
            <p:cNvSpPr/>
            <p:nvPr/>
          </p:nvSpPr>
          <p:spPr>
            <a:xfrm>
              <a:off x="6678714" y="2857500"/>
              <a:ext cx="203789" cy="114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: Rounded Corners 25">
              <a:extLst>
                <a:ext uri="{FF2B5EF4-FFF2-40B4-BE49-F238E27FC236}">
                  <a16:creationId xmlns:a16="http://schemas.microsoft.com/office/drawing/2014/main" id="{4B513FF1-53F4-0E09-ACA1-DE4776BBD04C}"/>
                </a:ext>
              </a:extLst>
            </p:cNvPr>
            <p:cNvSpPr/>
            <p:nvPr/>
          </p:nvSpPr>
          <p:spPr>
            <a:xfrm>
              <a:off x="7135120" y="2857500"/>
              <a:ext cx="203789" cy="114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: Rounded Corners 26">
              <a:extLst>
                <a:ext uri="{FF2B5EF4-FFF2-40B4-BE49-F238E27FC236}">
                  <a16:creationId xmlns:a16="http://schemas.microsoft.com/office/drawing/2014/main" id="{B88D4594-4700-5571-17B9-00272777144D}"/>
                </a:ext>
              </a:extLst>
            </p:cNvPr>
            <p:cNvSpPr/>
            <p:nvPr/>
          </p:nvSpPr>
          <p:spPr>
            <a:xfrm>
              <a:off x="7591526" y="2857500"/>
              <a:ext cx="203789" cy="114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: Rounded Corners 27">
              <a:extLst>
                <a:ext uri="{FF2B5EF4-FFF2-40B4-BE49-F238E27FC236}">
                  <a16:creationId xmlns:a16="http://schemas.microsoft.com/office/drawing/2014/main" id="{FB7AFA6D-9910-8FA7-B2A6-9F267C75E531}"/>
                </a:ext>
              </a:extLst>
            </p:cNvPr>
            <p:cNvSpPr/>
            <p:nvPr/>
          </p:nvSpPr>
          <p:spPr>
            <a:xfrm>
              <a:off x="8047932" y="2857500"/>
              <a:ext cx="203789" cy="114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: Rounded Corners 30">
              <a:extLst>
                <a:ext uri="{FF2B5EF4-FFF2-40B4-BE49-F238E27FC236}">
                  <a16:creationId xmlns:a16="http://schemas.microsoft.com/office/drawing/2014/main" id="{038EF47C-0482-E0FA-5874-F2DC4B6A3D43}"/>
                </a:ext>
              </a:extLst>
            </p:cNvPr>
            <p:cNvSpPr/>
            <p:nvPr/>
          </p:nvSpPr>
          <p:spPr>
            <a:xfrm>
              <a:off x="8504339" y="2857500"/>
              <a:ext cx="203789" cy="114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779C1CE-2D99-675C-A367-50BF9B050819}"/>
                </a:ext>
              </a:extLst>
            </p:cNvPr>
            <p:cNvGrpSpPr/>
            <p:nvPr/>
          </p:nvGrpSpPr>
          <p:grpSpPr>
            <a:xfrm>
              <a:off x="3483871" y="2857500"/>
              <a:ext cx="1573007" cy="1143000"/>
              <a:chOff x="3496310" y="4419600"/>
              <a:chExt cx="1573007" cy="1143000"/>
            </a:xfrm>
          </p:grpSpPr>
          <p:sp>
            <p:nvSpPr>
              <p:cNvPr id="37" name="Rectangle: Rounded Corners 32">
                <a:extLst>
                  <a:ext uri="{FF2B5EF4-FFF2-40B4-BE49-F238E27FC236}">
                    <a16:creationId xmlns:a16="http://schemas.microsoft.com/office/drawing/2014/main" id="{0617C2F9-17AC-862F-A3E6-97EE5CEE8163}"/>
                  </a:ext>
                </a:extLst>
              </p:cNvPr>
              <p:cNvSpPr/>
              <p:nvPr/>
            </p:nvSpPr>
            <p:spPr>
              <a:xfrm>
                <a:off x="3496310" y="4419600"/>
                <a:ext cx="203789" cy="1143000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Rectangle: Rounded Corners 33">
                <a:extLst>
                  <a:ext uri="{FF2B5EF4-FFF2-40B4-BE49-F238E27FC236}">
                    <a16:creationId xmlns:a16="http://schemas.microsoft.com/office/drawing/2014/main" id="{05C0A000-212D-16C3-7AC3-569B65E89C49}"/>
                  </a:ext>
                </a:extLst>
              </p:cNvPr>
              <p:cNvSpPr/>
              <p:nvPr/>
            </p:nvSpPr>
            <p:spPr>
              <a:xfrm>
                <a:off x="3952716" y="4419600"/>
                <a:ext cx="203789" cy="1143000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Rectangle: Rounded Corners 34">
                <a:extLst>
                  <a:ext uri="{FF2B5EF4-FFF2-40B4-BE49-F238E27FC236}">
                    <a16:creationId xmlns:a16="http://schemas.microsoft.com/office/drawing/2014/main" id="{0DF63191-84A2-20A3-F4C9-3A2FD630F6DC}"/>
                  </a:ext>
                </a:extLst>
              </p:cNvPr>
              <p:cNvSpPr/>
              <p:nvPr/>
            </p:nvSpPr>
            <p:spPr>
              <a:xfrm>
                <a:off x="4409122" y="4419600"/>
                <a:ext cx="203789" cy="1143000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Rectangle: Rounded Corners 35">
                <a:extLst>
                  <a:ext uri="{FF2B5EF4-FFF2-40B4-BE49-F238E27FC236}">
                    <a16:creationId xmlns:a16="http://schemas.microsoft.com/office/drawing/2014/main" id="{8542B10E-41E9-EC67-317F-E6D3E4FF6986}"/>
                  </a:ext>
                </a:extLst>
              </p:cNvPr>
              <p:cNvSpPr/>
              <p:nvPr/>
            </p:nvSpPr>
            <p:spPr>
              <a:xfrm>
                <a:off x="4865528" y="4419600"/>
                <a:ext cx="203789" cy="1143000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9CA34BB5-08A8-99D6-9C80-3E2162556D9B}"/>
              </a:ext>
            </a:extLst>
          </p:cNvPr>
          <p:cNvSpPr/>
          <p:nvPr/>
        </p:nvSpPr>
        <p:spPr>
          <a:xfrm>
            <a:off x="1655062" y="6274549"/>
            <a:ext cx="9019066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Rs. 1Mn raised to date 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941AE9-27F5-356C-89C6-03FDC88913E7}"/>
              </a:ext>
            </a:extLst>
          </p:cNvPr>
          <p:cNvSpPr/>
          <p:nvPr/>
        </p:nvSpPr>
        <p:spPr>
          <a:xfrm>
            <a:off x="2337955" y="3856866"/>
            <a:ext cx="794904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Project Cost of furniture &amp; fittings : Rs. 3.1 Mn </a:t>
            </a:r>
          </a:p>
          <a:p>
            <a:pPr algn="ctr"/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86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">
        <p159:morph option="byObject"/>
      </p:transition>
    </mc:Choice>
    <mc:Fallback xmlns="">
      <p:transition spd="slow" advClick="0" advTm="15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97712" y="643370"/>
            <a:ext cx="11946169" cy="2646878"/>
            <a:chOff x="-997712" y="643370"/>
            <a:chExt cx="11946169" cy="2646878"/>
          </a:xfrm>
        </p:grpSpPr>
        <p:sp>
          <p:nvSpPr>
            <p:cNvPr id="15" name="Rectangle 14"/>
            <p:cNvSpPr/>
            <p:nvPr/>
          </p:nvSpPr>
          <p:spPr>
            <a:xfrm>
              <a:off x="6757427" y="643370"/>
              <a:ext cx="4191030" cy="26468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6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55372" y="643370"/>
              <a:ext cx="4191030" cy="26468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6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R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-997712" y="643370"/>
              <a:ext cx="4191030" cy="26468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6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3316" y="643370"/>
              <a:ext cx="4191030" cy="26468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6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P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04344" y="643370"/>
              <a:ext cx="4191030" cy="26468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6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O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06400" y="643370"/>
              <a:ext cx="4191030" cy="26468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6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40" y="1966809"/>
            <a:ext cx="3339058" cy="439259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92412" y="3369978"/>
            <a:ext cx="749787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MEET  2020</a:t>
            </a:r>
            <a:endParaRPr lang="en-US" sz="199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519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0"/>
    </mc:Choice>
    <mc:Fallback xmlns="">
      <p:transition advClick="0" advTm="15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28C636-296F-9A91-0F72-274BC01BA13A}"/>
              </a:ext>
            </a:extLst>
          </p:cNvPr>
          <p:cNvSpPr/>
          <p:nvPr/>
        </p:nvSpPr>
        <p:spPr>
          <a:xfrm>
            <a:off x="634439" y="1004261"/>
            <a:ext cx="112677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Josefin Sans"/>
              </a:rPr>
              <a:t>To donate log on to our website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Josefi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www.bcppa.lk</a:t>
            </a:r>
            <a:r>
              <a:rPr lang="en-US" sz="5400" dirty="0">
                <a:solidFill>
                  <a:schemeClr val="bg1"/>
                </a:solidFill>
                <a:latin typeface="Josefin Sans"/>
              </a:rPr>
              <a:t> </a:t>
            </a:r>
          </a:p>
          <a:p>
            <a:pPr algn="ctr"/>
            <a:endParaRPr lang="en-US" sz="5400" dirty="0">
              <a:solidFill>
                <a:schemeClr val="bg1"/>
              </a:solidFill>
              <a:latin typeface="Josefin Sans"/>
            </a:endParaRP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Josefin Sans"/>
              </a:rPr>
              <a:t>or visit our donations desk today</a:t>
            </a:r>
          </a:p>
          <a:p>
            <a:pPr algn="ctr"/>
            <a:endParaRPr lang="en-US" sz="5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1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">
        <p159:morph option="byObject"/>
      </p:transition>
    </mc:Choice>
    <mc:Fallback xmlns="">
      <p:transition spd="slow" advClick="0" advTm="15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628C636-296F-9A91-0F72-274BC01BA13A}"/>
              </a:ext>
            </a:extLst>
          </p:cNvPr>
          <p:cNvSpPr/>
          <p:nvPr/>
        </p:nvSpPr>
        <p:spPr>
          <a:xfrm>
            <a:off x="634439" y="1004261"/>
            <a:ext cx="112677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</a:schemeClr>
                </a:solidFill>
              </a:rPr>
              <a:t>Thank you for your participation &amp; generous contributions!!</a:t>
            </a:r>
          </a:p>
          <a:p>
            <a:pPr algn="ctr"/>
            <a:endParaRPr lang="en-US" sz="54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sz="5400" dirty="0">
                <a:solidFill>
                  <a:schemeClr val="bg1">
                    <a:lumMod val="95000"/>
                  </a:schemeClr>
                </a:solidFill>
              </a:rPr>
              <a:t>We look forward to your continued support!!</a:t>
            </a:r>
          </a:p>
        </p:txBody>
      </p:sp>
    </p:spTree>
    <p:extLst>
      <p:ext uri="{BB962C8B-B14F-4D97-AF65-F5344CB8AC3E}">
        <p14:creationId xmlns:p14="http://schemas.microsoft.com/office/powerpoint/2010/main" val="88322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750">
        <p:fade/>
      </p:transition>
    </mc:Choice>
    <mc:Fallback xmlns="">
      <p:transition spd="slow" advClick="0" advTm="175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14"/>
            <a:ext cx="4937760" cy="3291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85" y="173614"/>
            <a:ext cx="4937760" cy="3291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0" y="173614"/>
            <a:ext cx="4937760" cy="3291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b="25379"/>
          <a:stretch/>
        </p:blipFill>
        <p:spPr>
          <a:xfrm>
            <a:off x="0" y="3627802"/>
            <a:ext cx="4937760" cy="3230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85" y="3627802"/>
            <a:ext cx="4937760" cy="3291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0" y="3627802"/>
            <a:ext cx="4937760" cy="3295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142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in white shirts&#10;&#10;Description automatically generated">
            <a:extLst>
              <a:ext uri="{FF2B5EF4-FFF2-40B4-BE49-F238E27FC236}">
                <a16:creationId xmlns:a16="http://schemas.microsoft.com/office/drawing/2014/main" id="{551844AB-9F11-DFAD-80ED-FFC8C8634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" y="342899"/>
            <a:ext cx="6105523" cy="6105523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777DEE4-FC82-05C8-D1E2-FAF97E163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342900"/>
            <a:ext cx="6105523" cy="610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92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8405" y="198809"/>
            <a:ext cx="749787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MARCH 2020</a:t>
            </a:r>
            <a:endParaRPr lang="en-US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60" y="1412630"/>
            <a:ext cx="8869352" cy="49668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77044" y="3289138"/>
            <a:ext cx="554874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COVID 19 </a:t>
            </a:r>
            <a:endParaRPr lang="en-US" sz="9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4149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8476</TotalTime>
  <Words>647</Words>
  <Application>Microsoft Office PowerPoint</Application>
  <PresentationFormat>Widescreen</PresentationFormat>
  <Paragraphs>159</Paragraphs>
  <Slides>61</Slides>
  <Notes>60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Lakmali Wicramasooriya</cp:lastModifiedBy>
  <cp:revision>138</cp:revision>
  <dcterms:created xsi:type="dcterms:W3CDTF">2023-06-28T04:41:47Z</dcterms:created>
  <dcterms:modified xsi:type="dcterms:W3CDTF">2023-07-25T13:38:00Z</dcterms:modified>
</cp:coreProperties>
</file>